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8"/>
  </p:notesMasterIdLst>
  <p:sldIdLst>
    <p:sldId id="354" r:id="rId2"/>
    <p:sldId id="353" r:id="rId3"/>
    <p:sldId id="272" r:id="rId4"/>
    <p:sldId id="377" r:id="rId5"/>
    <p:sldId id="274" r:id="rId6"/>
    <p:sldId id="275" r:id="rId7"/>
    <p:sldId id="276" r:id="rId8"/>
    <p:sldId id="277" r:id="rId9"/>
    <p:sldId id="278" r:id="rId10"/>
    <p:sldId id="279" r:id="rId11"/>
    <p:sldId id="280" r:id="rId12"/>
    <p:sldId id="282" r:id="rId13"/>
    <p:sldId id="283" r:id="rId14"/>
    <p:sldId id="284" r:id="rId15"/>
    <p:sldId id="285" r:id="rId16"/>
    <p:sldId id="286" r:id="rId17"/>
    <p:sldId id="287" r:id="rId18"/>
    <p:sldId id="288" r:id="rId19"/>
    <p:sldId id="289" r:id="rId20"/>
    <p:sldId id="294" r:id="rId21"/>
    <p:sldId id="292" r:id="rId22"/>
    <p:sldId id="293" r:id="rId23"/>
    <p:sldId id="296" r:id="rId24"/>
    <p:sldId id="383" r:id="rId25"/>
    <p:sldId id="384" r:id="rId26"/>
    <p:sldId id="262" r:id="rId27"/>
    <p:sldId id="385" r:id="rId28"/>
    <p:sldId id="267" r:id="rId29"/>
    <p:sldId id="387" r:id="rId30"/>
    <p:sldId id="295" r:id="rId31"/>
    <p:sldId id="297" r:id="rId32"/>
    <p:sldId id="355" r:id="rId33"/>
    <p:sldId id="300" r:id="rId34"/>
    <p:sldId id="356" r:id="rId35"/>
    <p:sldId id="302" r:id="rId36"/>
    <p:sldId id="303" r:id="rId37"/>
    <p:sldId id="304" r:id="rId38"/>
    <p:sldId id="305" r:id="rId39"/>
    <p:sldId id="306" r:id="rId40"/>
    <p:sldId id="357" r:id="rId41"/>
    <p:sldId id="308" r:id="rId42"/>
    <p:sldId id="309" r:id="rId43"/>
    <p:sldId id="310" r:id="rId44"/>
    <p:sldId id="311" r:id="rId45"/>
    <p:sldId id="312" r:id="rId46"/>
    <p:sldId id="313" r:id="rId47"/>
    <p:sldId id="314" r:id="rId48"/>
    <p:sldId id="315" r:id="rId49"/>
    <p:sldId id="388" r:id="rId50"/>
    <p:sldId id="389" r:id="rId51"/>
    <p:sldId id="316" r:id="rId52"/>
    <p:sldId id="317" r:id="rId53"/>
    <p:sldId id="318" r:id="rId54"/>
    <p:sldId id="319" r:id="rId55"/>
    <p:sldId id="320" r:id="rId56"/>
    <p:sldId id="321" r:id="rId57"/>
    <p:sldId id="358" r:id="rId58"/>
    <p:sldId id="359" r:id="rId59"/>
    <p:sldId id="360" r:id="rId60"/>
    <p:sldId id="325" r:id="rId61"/>
    <p:sldId id="361" r:id="rId62"/>
    <p:sldId id="327" r:id="rId63"/>
    <p:sldId id="362" r:id="rId64"/>
    <p:sldId id="363" r:id="rId65"/>
    <p:sldId id="364" r:id="rId66"/>
    <p:sldId id="365" r:id="rId67"/>
    <p:sldId id="366" r:id="rId68"/>
    <p:sldId id="367" r:id="rId69"/>
    <p:sldId id="368" r:id="rId70"/>
    <p:sldId id="369" r:id="rId71"/>
    <p:sldId id="370" r:id="rId72"/>
    <p:sldId id="371" r:id="rId73"/>
    <p:sldId id="338" r:id="rId74"/>
    <p:sldId id="372" r:id="rId75"/>
    <p:sldId id="373" r:id="rId76"/>
    <p:sldId id="374" r:id="rId77"/>
    <p:sldId id="342" r:id="rId78"/>
    <p:sldId id="380" r:id="rId79"/>
    <p:sldId id="343" r:id="rId80"/>
    <p:sldId id="344" r:id="rId81"/>
    <p:sldId id="345" r:id="rId82"/>
    <p:sldId id="333" r:id="rId83"/>
    <p:sldId id="347" r:id="rId84"/>
    <p:sldId id="299" r:id="rId85"/>
    <p:sldId id="376" r:id="rId86"/>
    <p:sldId id="349" r:id="rId8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9" roundtripDataSignature="AMtx7mhLO2F8PGKL0pzYBFCBwUfuLX8w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A30"/>
    <a:srgbClr val="2EA9B0"/>
    <a:srgbClr val="6667AD"/>
    <a:srgbClr val="193E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94660"/>
  </p:normalViewPr>
  <p:slideViewPr>
    <p:cSldViewPr snapToGrid="0">
      <p:cViewPr varScale="1">
        <p:scale>
          <a:sx n="58" d="100"/>
          <a:sy n="58" d="100"/>
        </p:scale>
        <p:origin x="892"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customschemas.google.com/relationships/presentationmetadata" Target="meta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95" Type="http://schemas.openxmlformats.org/officeDocument/2006/relationships/customXml" Target="../customXml/item2.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9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372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125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7: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1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You will need to bear in mind a number of points when selecting your supervisors (or mentors)</a:t>
            </a:r>
          </a:p>
        </p:txBody>
      </p:sp>
      <p:sp>
        <p:nvSpPr>
          <p:cNvPr id="4" name="Slide Number Placeholder 3"/>
          <p:cNvSpPr>
            <a:spLocks noGrp="1"/>
          </p:cNvSpPr>
          <p:nvPr>
            <p:ph type="sldNum" sz="quarter" idx="5"/>
          </p:nvPr>
        </p:nvSpPr>
        <p:spPr/>
        <p:txBody>
          <a:bodyPr/>
          <a:lstStyle/>
          <a:p>
            <a:fld id="{382C534A-37AE-44BA-B842-0E2E9A4B0311}" type="slidenum">
              <a:rPr lang="en-GB" smtClean="0"/>
              <a:t>28</a:t>
            </a:fld>
            <a:endParaRPr lang="en-GB"/>
          </a:p>
        </p:txBody>
      </p:sp>
    </p:spTree>
    <p:extLst>
      <p:ext uri="{BB962C8B-B14F-4D97-AF65-F5344CB8AC3E}">
        <p14:creationId xmlns:p14="http://schemas.microsoft.com/office/powerpoint/2010/main" val="2265209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You need a good supervisory team but </a:t>
            </a:r>
            <a:r>
              <a:rPr lang="en-GB" b="1" dirty="0"/>
              <a:t>importantly </a:t>
            </a:r>
            <a:r>
              <a:rPr lang="en-GB" dirty="0"/>
              <a:t>you need a team that is a good fit for you and your research </a:t>
            </a:r>
          </a:p>
        </p:txBody>
      </p:sp>
      <p:sp>
        <p:nvSpPr>
          <p:cNvPr id="4" name="Slide Number Placeholder 3"/>
          <p:cNvSpPr>
            <a:spLocks noGrp="1"/>
          </p:cNvSpPr>
          <p:nvPr>
            <p:ph type="sldNum" sz="quarter" idx="5"/>
          </p:nvPr>
        </p:nvSpPr>
        <p:spPr/>
        <p:txBody>
          <a:bodyPr/>
          <a:lstStyle/>
          <a:p>
            <a:fld id="{382C534A-37AE-44BA-B842-0E2E9A4B0311}" type="slidenum">
              <a:rPr lang="en-GB" smtClean="0"/>
              <a:t>29</a:t>
            </a:fld>
            <a:endParaRPr lang="en-GB"/>
          </a:p>
        </p:txBody>
      </p:sp>
    </p:spTree>
    <p:extLst>
      <p:ext uri="{BB962C8B-B14F-4D97-AF65-F5344CB8AC3E}">
        <p14:creationId xmlns:p14="http://schemas.microsoft.com/office/powerpoint/2010/main" val="3377051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lIns="99048" tIns="49524" rIns="99048" bIns="49524"/>
          <a:lstStyle/>
          <a:p>
            <a:fld id="{8F3C1F45-14E1-44A4-9AE0-020F0DE47F15}" type="slidenum">
              <a:rPr lang="en-GB" smtClean="0"/>
              <a:pPr/>
              <a:t>32</a:t>
            </a:fld>
            <a:endParaRPr lang="en-GB" dirty="0"/>
          </a:p>
        </p:txBody>
      </p:sp>
      <p:sp>
        <p:nvSpPr>
          <p:cNvPr id="5" name="Date Placeholder 4"/>
          <p:cNvSpPr>
            <a:spLocks noGrp="1"/>
          </p:cNvSpPr>
          <p:nvPr>
            <p:ph type="dt" idx="11"/>
          </p:nvPr>
        </p:nvSpPr>
        <p:spPr/>
        <p:txBody>
          <a:bodyPr lIns="99048" tIns="49524" rIns="99048" bIns="49524"/>
          <a:lstStyle/>
          <a:p>
            <a:r>
              <a:rPr lang="en-US" dirty="0"/>
              <a:t>11th October 2017</a:t>
            </a:r>
            <a:endParaRPr lang="en-GB" dirty="0"/>
          </a:p>
        </p:txBody>
      </p:sp>
      <p:sp>
        <p:nvSpPr>
          <p:cNvPr id="6" name="Header Placeholder 5"/>
          <p:cNvSpPr>
            <a:spLocks noGrp="1"/>
          </p:cNvSpPr>
          <p:nvPr>
            <p:ph type="hdr" sz="quarter" idx="12"/>
          </p:nvPr>
        </p:nvSpPr>
        <p:spPr/>
        <p:txBody>
          <a:bodyPr lIns="99048" tIns="49524" rIns="99048" bIns="49524"/>
          <a:lstStyle/>
          <a:p>
            <a:endParaRPr lang="en-GB" dirty="0"/>
          </a:p>
        </p:txBody>
      </p:sp>
    </p:spTree>
    <p:extLst>
      <p:ext uri="{BB962C8B-B14F-4D97-AF65-F5344CB8AC3E}">
        <p14:creationId xmlns:p14="http://schemas.microsoft.com/office/powerpoint/2010/main" val="231575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3C1F45-14E1-44A4-9AE0-020F0DE47F15}" type="slidenum">
              <a:rPr lang="en-GB" smtClean="0"/>
              <a:pPr/>
              <a:t>34</a:t>
            </a:fld>
            <a:endParaRPr lang="en-GB"/>
          </a:p>
        </p:txBody>
      </p:sp>
      <p:sp>
        <p:nvSpPr>
          <p:cNvPr id="5" name="Date Placeholder 4"/>
          <p:cNvSpPr>
            <a:spLocks noGrp="1"/>
          </p:cNvSpPr>
          <p:nvPr>
            <p:ph type="dt" idx="11"/>
          </p:nvPr>
        </p:nvSpPr>
        <p:spPr/>
        <p:txBody>
          <a:bodyPr/>
          <a:lstStyle/>
          <a:p>
            <a:r>
              <a:rPr lang="en-US"/>
              <a:t>11th October 2017</a:t>
            </a:r>
            <a:endParaRPr lang="en-GB"/>
          </a:p>
        </p:txBody>
      </p:sp>
      <p:sp>
        <p:nvSpPr>
          <p:cNvPr id="6" name="Header Placeholder 5"/>
          <p:cNvSpPr>
            <a:spLocks noGrp="1"/>
          </p:cNvSpPr>
          <p:nvPr>
            <p:ph type="hdr" sz="quarter" idx="12"/>
          </p:nvPr>
        </p:nvSpPr>
        <p:spPr/>
        <p:txBody>
          <a:bodyPr/>
          <a:lstStyle/>
          <a:p>
            <a:endParaRPr lang="en-GB"/>
          </a:p>
        </p:txBody>
      </p:sp>
    </p:spTree>
    <p:extLst>
      <p:ext uri="{BB962C8B-B14F-4D97-AF65-F5344CB8AC3E}">
        <p14:creationId xmlns:p14="http://schemas.microsoft.com/office/powerpoint/2010/main" val="715120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3C1F45-14E1-44A4-9AE0-020F0DE47F15}" type="slidenum">
              <a:rPr lang="en-GB" smtClean="0"/>
              <a:pPr/>
              <a:t>75</a:t>
            </a:fld>
            <a:endParaRPr lang="en-GB"/>
          </a:p>
        </p:txBody>
      </p:sp>
      <p:sp>
        <p:nvSpPr>
          <p:cNvPr id="5" name="Date Placeholder 4"/>
          <p:cNvSpPr>
            <a:spLocks noGrp="1"/>
          </p:cNvSpPr>
          <p:nvPr>
            <p:ph type="dt" idx="11"/>
          </p:nvPr>
        </p:nvSpPr>
        <p:spPr/>
        <p:txBody>
          <a:bodyPr/>
          <a:lstStyle/>
          <a:p>
            <a:r>
              <a:rPr lang="en-US"/>
              <a:t>11th October 2017</a:t>
            </a:r>
            <a:endParaRPr lang="en-GB"/>
          </a:p>
        </p:txBody>
      </p:sp>
      <p:sp>
        <p:nvSpPr>
          <p:cNvPr id="6" name="Header Placeholder 5"/>
          <p:cNvSpPr>
            <a:spLocks noGrp="1"/>
          </p:cNvSpPr>
          <p:nvPr>
            <p:ph type="hdr" sz="quarter" idx="12"/>
          </p:nvPr>
        </p:nvSpPr>
        <p:spPr/>
        <p:txBody>
          <a:bodyPr/>
          <a:lstStyle/>
          <a:p>
            <a:endParaRPr lang="en-GB"/>
          </a:p>
        </p:txBody>
      </p:sp>
    </p:spTree>
    <p:extLst>
      <p:ext uri="{BB962C8B-B14F-4D97-AF65-F5344CB8AC3E}">
        <p14:creationId xmlns:p14="http://schemas.microsoft.com/office/powerpoint/2010/main" val="2846373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1"/>
        <p:cNvGrpSpPr/>
        <p:nvPr/>
      </p:nvGrpSpPr>
      <p:grpSpPr>
        <a:xfrm>
          <a:off x="0" y="0"/>
          <a:ext cx="0" cy="0"/>
          <a:chOff x="0" y="0"/>
          <a:chExt cx="0" cy="0"/>
        </a:xfrm>
      </p:grpSpPr>
      <p:pic>
        <p:nvPicPr>
          <p:cNvPr id="12" name="Google Shape;12;p1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3" name="Google Shape;13;p14"/>
          <p:cNvPicPr preferRelativeResize="0"/>
          <p:nvPr/>
        </p:nvPicPr>
        <p:blipFill rotWithShape="1">
          <a:blip r:embed="rId3">
            <a:alphaModFix/>
          </a:blip>
          <a:srcRect l="35446" b="23513"/>
          <a:stretch/>
        </p:blipFill>
        <p:spPr>
          <a:xfrm>
            <a:off x="0" y="4799507"/>
            <a:ext cx="1737360" cy="2058494"/>
          </a:xfrm>
          <a:prstGeom prst="rect">
            <a:avLst/>
          </a:prstGeom>
          <a:noFill/>
          <a:ln>
            <a:noFill/>
          </a:ln>
        </p:spPr>
      </p:pic>
      <p:pic>
        <p:nvPicPr>
          <p:cNvPr id="14" name="Google Shape;14;p14"/>
          <p:cNvPicPr preferRelativeResize="0"/>
          <p:nvPr/>
        </p:nvPicPr>
        <p:blipFill rotWithShape="1">
          <a:blip r:embed="rId4">
            <a:alphaModFix/>
          </a:blip>
          <a:srcRect/>
          <a:stretch/>
        </p:blipFill>
        <p:spPr>
          <a:xfrm rot="-5400000">
            <a:off x="10239223" y="1795994"/>
            <a:ext cx="1579199" cy="1184400"/>
          </a:xfrm>
          <a:prstGeom prst="rect">
            <a:avLst/>
          </a:prstGeom>
          <a:noFill/>
          <a:ln>
            <a:noFill/>
          </a:ln>
        </p:spPr>
      </p:pic>
      <p:sp>
        <p:nvSpPr>
          <p:cNvPr id="15" name="Google Shape;15;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14"/>
          <p:cNvSpPr txBox="1"/>
          <p:nvPr/>
        </p:nvSpPr>
        <p:spPr>
          <a:xfrm>
            <a:off x="873760" y="-538480"/>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9" name="Google Shape;19;p14"/>
          <p:cNvPicPr preferRelativeResize="0"/>
          <p:nvPr/>
        </p:nvPicPr>
        <p:blipFill rotWithShape="1">
          <a:blip r:embed="rId5">
            <a:alphaModFix/>
          </a:blip>
          <a:srcRect t="3" r="6600" b="-36684"/>
          <a:stretch/>
        </p:blipFill>
        <p:spPr>
          <a:xfrm>
            <a:off x="436034" y="1131569"/>
            <a:ext cx="11387159" cy="45719"/>
          </a:xfrm>
          <a:prstGeom prst="rect">
            <a:avLst/>
          </a:prstGeom>
          <a:noFill/>
          <a:ln>
            <a:noFill/>
          </a:ln>
        </p:spPr>
      </p:pic>
      <p:pic>
        <p:nvPicPr>
          <p:cNvPr id="20" name="Google Shape;20;p14"/>
          <p:cNvPicPr preferRelativeResize="0"/>
          <p:nvPr/>
        </p:nvPicPr>
        <p:blipFill rotWithShape="1">
          <a:blip r:embed="rId6">
            <a:alphaModFix/>
          </a:blip>
          <a:srcRect/>
          <a:stretch/>
        </p:blipFill>
        <p:spPr>
          <a:xfrm>
            <a:off x="310775" y="236912"/>
            <a:ext cx="3433101" cy="641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535065"/>
            <a:ext cx="10515600" cy="414183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15"/>
          <p:cNvPicPr preferRelativeResize="0"/>
          <p:nvPr/>
        </p:nvPicPr>
        <p:blipFill rotWithShape="1">
          <a:blip r:embed="rId2">
            <a:alphaModFix/>
          </a:blip>
          <a:srcRect t="5" r="8043" b="-142996"/>
          <a:stretch/>
        </p:blipFill>
        <p:spPr>
          <a:xfrm>
            <a:off x="400051" y="5903697"/>
            <a:ext cx="11056823" cy="45719"/>
          </a:xfrm>
          <a:prstGeom prst="rect">
            <a:avLst/>
          </a:prstGeom>
          <a:noFill/>
          <a:ln>
            <a:noFill/>
          </a:ln>
        </p:spPr>
      </p:pic>
      <p:pic>
        <p:nvPicPr>
          <p:cNvPr id="26" name="Google Shape;26;p15"/>
          <p:cNvPicPr preferRelativeResize="0"/>
          <p:nvPr/>
        </p:nvPicPr>
        <p:blipFill rotWithShape="1">
          <a:blip r:embed="rId3">
            <a:alphaModFix/>
          </a:blip>
          <a:srcRect/>
          <a:stretch/>
        </p:blipFill>
        <p:spPr>
          <a:xfrm>
            <a:off x="284475" y="6057575"/>
            <a:ext cx="3250476" cy="6069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6"/>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7" name="Google Shape;137;p26"/>
          <p:cNvPicPr preferRelativeResize="0"/>
          <p:nvPr/>
        </p:nvPicPr>
        <p:blipFill rotWithShape="1">
          <a:blip r:embed="rId2">
            <a:alphaModFix/>
          </a:blip>
          <a:srcRect t="5" r="8043" b="-142996"/>
          <a:stretch/>
        </p:blipFill>
        <p:spPr>
          <a:xfrm>
            <a:off x="400051" y="5903697"/>
            <a:ext cx="11056823" cy="45719"/>
          </a:xfrm>
          <a:prstGeom prst="rect">
            <a:avLst/>
          </a:prstGeom>
          <a:noFill/>
          <a:ln>
            <a:noFill/>
          </a:ln>
        </p:spPr>
      </p:pic>
      <p:pic>
        <p:nvPicPr>
          <p:cNvPr id="138" name="Google Shape;138;p26"/>
          <p:cNvPicPr preferRelativeResize="0"/>
          <p:nvPr/>
        </p:nvPicPr>
        <p:blipFill rotWithShape="1">
          <a:blip r:embed="rId3">
            <a:alphaModFix/>
          </a:blip>
          <a:srcRect/>
          <a:stretch/>
        </p:blipFill>
        <p:spPr>
          <a:xfrm>
            <a:off x="284475" y="6068375"/>
            <a:ext cx="3240848" cy="6051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39"/>
        <p:cNvGrpSpPr/>
        <p:nvPr/>
      </p:nvGrpSpPr>
      <p:grpSpPr>
        <a:xfrm>
          <a:off x="0" y="0"/>
          <a:ext cx="0" cy="0"/>
          <a:chOff x="0" y="0"/>
          <a:chExt cx="0" cy="0"/>
        </a:xfrm>
      </p:grpSpPr>
      <p:pic>
        <p:nvPicPr>
          <p:cNvPr id="140" name="Google Shape;140;p2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41" name="Google Shape;141;p2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142" name="Google Shape;142;p27"/>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4" name="Google Shape;144;p27"/>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145" name="Google Shape;145;p27"/>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146" name="Google Shape;146;p27"/>
          <p:cNvPicPr preferRelativeResize="0"/>
          <p:nvPr/>
        </p:nvPicPr>
        <p:blipFill rotWithShape="1">
          <a:blip r:embed="rId6">
            <a:alphaModFix/>
          </a:blip>
          <a:srcRect/>
          <a:stretch/>
        </p:blipFill>
        <p:spPr>
          <a:xfrm>
            <a:off x="306500" y="143750"/>
            <a:ext cx="3125104" cy="58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7" Type="http://schemas.openxmlformats.org/officeDocument/2006/relationships/image" Target="../media/image30.jp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vitae.ac.uk/"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hyperlink" Target="http://www.flickr.com/"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n.wikipedia.org/wiki/Pearson_Scott_Foresman"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sites.google.com/site/thebrockeninglory/"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en.wikisource.org/wiki/Anne_of_Green_Gables_(1908)/Chapter_I" TargetMode="Externa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hyperlink" Target="https://www.wallpaperenginefree.com/2018/08/lord-of-rings-morgoth-and-fingolfin.html"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 Id="rId5" Type="http://schemas.openxmlformats.org/officeDocument/2006/relationships/hyperlink" Target="https://commons.wikimedia.org/wiki/File:Star_Trek_William_Shatner.JPG#/media/File:Star_Trek_William_Shatner.JPG" TargetMode="External"/><Relationship Id="rId4" Type="http://schemas.openxmlformats.org/officeDocument/2006/relationships/hyperlink" Target="https://commons.wikimedia.org/wiki/File:Leonard_Nimoy_Spock_1967.jpg#/media/File:Leonard_Nimoy_Spock_1967.jpg" TargetMode="External"/></Relationships>
</file>

<file path=ppt/slides/_rels/slide7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5" name="Rectangle 12"/>
          <p:cNvSpPr>
            <a:spLocks noGrp="1" noChangeArrowheads="1"/>
          </p:cNvSpPr>
          <p:nvPr>
            <p:ph type="ctrTitle"/>
          </p:nvPr>
        </p:nvSpPr>
        <p:spPr>
          <a:xfrm>
            <a:off x="1531344" y="2910039"/>
            <a:ext cx="9546986" cy="1584176"/>
          </a:xfrm>
          <a:noFill/>
        </p:spPr>
        <p:txBody>
          <a:bodyPr anchor="ctr">
            <a:noAutofit/>
          </a:bodyPr>
          <a:lstStyle/>
          <a:p>
            <a:br>
              <a:rPr lang="en-GB" sz="6000" dirty="0"/>
            </a:br>
            <a:br>
              <a:rPr lang="en-GB" sz="6000" dirty="0"/>
            </a:br>
            <a:r>
              <a:rPr lang="en-GB" sz="6000" b="1" dirty="0" err="1"/>
              <a:t>Writng</a:t>
            </a:r>
            <a:r>
              <a:rPr lang="en-GB" sz="6000" b="1" dirty="0"/>
              <a:t> </a:t>
            </a:r>
            <a:r>
              <a:rPr lang="en-GB" sz="6000" b="1" dirty="0" err="1"/>
              <a:t>Sucessful</a:t>
            </a:r>
            <a:r>
              <a:rPr lang="en-GB" sz="6000" b="1" dirty="0"/>
              <a:t> Funding </a:t>
            </a:r>
            <a:r>
              <a:rPr lang="en-GB" sz="6000" b="1" dirty="0" err="1"/>
              <a:t>Appilcations</a:t>
            </a:r>
            <a:r>
              <a:rPr lang="en-GB" sz="6000" b="1" dirty="0"/>
              <a:t> (</a:t>
            </a:r>
            <a:r>
              <a:rPr lang="en-GB" sz="6000" b="1" dirty="0" err="1"/>
              <a:t>inculding</a:t>
            </a:r>
            <a:r>
              <a:rPr lang="en-GB" sz="6000" b="1" dirty="0"/>
              <a:t> </a:t>
            </a:r>
            <a:r>
              <a:rPr lang="en-GB" sz="6000" b="1" dirty="0" err="1"/>
              <a:t>fellwships</a:t>
            </a:r>
            <a:r>
              <a:rPr lang="en-GB" sz="6000" b="1" dirty="0"/>
              <a:t>)</a:t>
            </a:r>
            <a:br>
              <a:rPr lang="en-GB" sz="6000" b="1" dirty="0"/>
            </a:br>
            <a:br>
              <a:rPr lang="en-GB" sz="6000" dirty="0"/>
            </a:br>
            <a:br>
              <a:rPr lang="en-GB" sz="6000" b="1" dirty="0"/>
            </a:br>
            <a:br>
              <a:rPr lang="en-GB" sz="6000" b="1" dirty="0"/>
            </a:br>
            <a:endParaRPr lang="en-GB" sz="6000" dirty="0"/>
          </a:p>
        </p:txBody>
      </p:sp>
      <p:sp>
        <p:nvSpPr>
          <p:cNvPr id="3" name="TextBox 2"/>
          <p:cNvSpPr txBox="1"/>
          <p:nvPr/>
        </p:nvSpPr>
        <p:spPr>
          <a:xfrm>
            <a:off x="2129088" y="4296245"/>
            <a:ext cx="8156028" cy="1384995"/>
          </a:xfrm>
          <a:prstGeom prst="rect">
            <a:avLst/>
          </a:prstGeom>
          <a:noFill/>
        </p:spPr>
        <p:txBody>
          <a:bodyPr wrap="square" rtlCol="0">
            <a:spAutoFit/>
          </a:bodyPr>
          <a:lstStyle/>
          <a:p>
            <a:pPr algn="ctr"/>
            <a:r>
              <a:rPr lang="en-GB" sz="2800" dirty="0">
                <a:solidFill>
                  <a:schemeClr val="bg1"/>
                </a:solidFill>
              </a:rPr>
              <a:t>Sophie Hyndman</a:t>
            </a:r>
          </a:p>
          <a:p>
            <a:pPr algn="ctr"/>
            <a:r>
              <a:rPr lang="en-GB" sz="2800" dirty="0">
                <a:solidFill>
                  <a:schemeClr val="bg1"/>
                </a:solidFill>
              </a:rPr>
              <a:t>Deputy Director &amp; Senior </a:t>
            </a:r>
            <a:r>
              <a:rPr lang="en-GB" sz="2800" dirty="0" err="1">
                <a:solidFill>
                  <a:schemeClr val="bg1"/>
                </a:solidFill>
              </a:rPr>
              <a:t>Reserach</a:t>
            </a:r>
            <a:r>
              <a:rPr lang="en-GB" sz="2800" dirty="0">
                <a:solidFill>
                  <a:schemeClr val="bg1"/>
                </a:solidFill>
              </a:rPr>
              <a:t> </a:t>
            </a:r>
            <a:r>
              <a:rPr lang="en-GB" sz="2800" dirty="0" err="1">
                <a:solidFill>
                  <a:schemeClr val="bg1"/>
                </a:solidFill>
              </a:rPr>
              <a:t>Advser</a:t>
            </a:r>
            <a:endParaRPr lang="en-GB" sz="2800" dirty="0">
              <a:solidFill>
                <a:schemeClr val="bg1"/>
              </a:solidFill>
            </a:endParaRPr>
          </a:p>
          <a:p>
            <a:pPr algn="ctr"/>
            <a:r>
              <a:rPr lang="en-GB" sz="2800" dirty="0">
                <a:solidFill>
                  <a:schemeClr val="bg1"/>
                </a:solidFill>
              </a:rPr>
              <a:t>NIHR RSS </a:t>
            </a:r>
            <a:r>
              <a:rPr lang="en-GB" sz="2800" dirty="0" err="1">
                <a:solidFill>
                  <a:schemeClr val="bg1"/>
                </a:solidFill>
              </a:rPr>
              <a:t>Univeristy</a:t>
            </a:r>
            <a:r>
              <a:rPr lang="en-GB" sz="2800" dirty="0">
                <a:solidFill>
                  <a:schemeClr val="bg1"/>
                </a:solidFill>
              </a:rPr>
              <a:t> of Southampton &amp; Partners</a:t>
            </a:r>
          </a:p>
        </p:txBody>
      </p:sp>
    </p:spTree>
    <p:extLst>
      <p:ext uri="{BB962C8B-B14F-4D97-AF65-F5344CB8AC3E}">
        <p14:creationId xmlns:p14="http://schemas.microsoft.com/office/powerpoint/2010/main" val="3110854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2414" y="278400"/>
            <a:ext cx="9950896" cy="646331"/>
          </a:xfrm>
          <a:prstGeom prst="rect">
            <a:avLst/>
          </a:prstGeom>
        </p:spPr>
        <p:txBody>
          <a:bodyPr wrap="square">
            <a:spAutoFit/>
          </a:bodyPr>
          <a:lstStyle/>
          <a:p>
            <a:r>
              <a:rPr lang="en-GB" sz="3600" dirty="0">
                <a:solidFill>
                  <a:srgbClr val="193E72"/>
                </a:solidFill>
                <a:latin typeface="Arial" panose="020B0604020202020204" pitchFamily="34" charset="0"/>
                <a:cs typeface="Arial" panose="020B0604020202020204" pitchFamily="34" charset="0"/>
              </a:rPr>
              <a:t>So what is a Funding Application?</a:t>
            </a:r>
          </a:p>
        </p:txBody>
      </p:sp>
      <p:sp>
        <p:nvSpPr>
          <p:cNvPr id="3" name="TextBox 2"/>
          <p:cNvSpPr txBox="1"/>
          <p:nvPr/>
        </p:nvSpPr>
        <p:spPr>
          <a:xfrm>
            <a:off x="1032414" y="1004017"/>
            <a:ext cx="10392078" cy="1384995"/>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A competitive ‘sales’ pitch aimed at convincing a particular funder that:</a:t>
            </a:r>
          </a:p>
          <a:p>
            <a:endParaRPr lang="en-GB" sz="2800" dirty="0">
              <a:latin typeface="Arial" panose="020B0604020202020204" pitchFamily="34" charset="0"/>
              <a:cs typeface="Arial" panose="020B0604020202020204" pitchFamily="34" charset="0"/>
            </a:endParaRPr>
          </a:p>
        </p:txBody>
      </p:sp>
      <p:sp>
        <p:nvSpPr>
          <p:cNvPr id="4" name="TextBox 3"/>
          <p:cNvSpPr txBox="1"/>
          <p:nvPr/>
        </p:nvSpPr>
        <p:spPr>
          <a:xfrm>
            <a:off x="1032414" y="2096050"/>
            <a:ext cx="9628525" cy="1384995"/>
          </a:xfrm>
          <a:prstGeom prst="rect">
            <a:avLst/>
          </a:prstGeom>
          <a:noFill/>
        </p:spPr>
        <p:txBody>
          <a:bodyPr wrap="square" rtlCol="0">
            <a:spAutoFit/>
          </a:bodyPr>
          <a:lstStyle/>
          <a:p>
            <a:pPr marL="457200" indent="-457200">
              <a:buClr>
                <a:srgbClr val="193E72"/>
              </a:buClr>
              <a:buSzPct val="150000"/>
              <a:buFont typeface="Wingdings" panose="05000000000000000000" pitchFamily="2" charset="2"/>
              <a:buChar char="ü"/>
            </a:pPr>
            <a:r>
              <a:rPr lang="en-GB" sz="2800" dirty="0">
                <a:latin typeface="Arial" panose="020B0604020202020204" pitchFamily="34" charset="0"/>
                <a:cs typeface="Arial" panose="020B0604020202020204" pitchFamily="34" charset="0"/>
              </a:rPr>
              <a:t>your idea (&amp;/or training programme) is </a:t>
            </a:r>
            <a:r>
              <a:rPr lang="en-GB" sz="2800" dirty="0">
                <a:solidFill>
                  <a:srgbClr val="EA5D4E"/>
                </a:solidFill>
                <a:latin typeface="Arial" panose="020B0604020202020204" pitchFamily="34" charset="0"/>
                <a:cs typeface="Arial" panose="020B0604020202020204" pitchFamily="34" charset="0"/>
              </a:rPr>
              <a:t>important</a:t>
            </a:r>
            <a:r>
              <a:rPr lang="en-GB" sz="2800" dirty="0">
                <a:latin typeface="Arial" panose="020B0604020202020204" pitchFamily="34" charset="0"/>
                <a:cs typeface="Arial" panose="020B0604020202020204" pitchFamily="34" charset="0"/>
              </a:rPr>
              <a:t> </a:t>
            </a:r>
            <a:r>
              <a:rPr lang="en-GB" sz="2800" u="sng" dirty="0">
                <a:solidFill>
                  <a:srgbClr val="EA5D4E"/>
                </a:solidFill>
                <a:latin typeface="Arial" panose="020B0604020202020204" pitchFamily="34" charset="0"/>
                <a:cs typeface="Arial" panose="020B0604020202020204" pitchFamily="34" charset="0"/>
              </a:rPr>
              <a:t>to them</a:t>
            </a:r>
            <a:r>
              <a:rPr lang="en-GB" sz="2800" i="1" u="sng" dirty="0">
                <a:solidFill>
                  <a:srgbClr val="EA5D4E"/>
                </a:solidFill>
                <a:latin typeface="Arial" panose="020B0604020202020204" pitchFamily="34" charset="0"/>
                <a:cs typeface="Arial" panose="020B0604020202020204" pitchFamily="34" charset="0"/>
              </a:rPr>
              <a:t> </a:t>
            </a:r>
          </a:p>
          <a:p>
            <a:pPr marL="457200" indent="-457200">
              <a:buClr>
                <a:srgbClr val="193E72"/>
              </a:buClr>
              <a:buSzPct val="150000"/>
              <a:buFont typeface="Wingdings" panose="05000000000000000000" pitchFamily="2" charset="2"/>
              <a:buChar char="ü"/>
            </a:pPr>
            <a:endParaRPr lang="en-GB" sz="2800" i="1" dirty="0">
              <a:solidFill>
                <a:srgbClr val="EA5D4E"/>
              </a:solidFill>
              <a:latin typeface="Arial" panose="020B0604020202020204" pitchFamily="34" charset="0"/>
              <a:cs typeface="Arial" panose="020B0604020202020204" pitchFamily="34" charset="0"/>
            </a:endParaRPr>
          </a:p>
          <a:p>
            <a:endParaRPr lang="en-GB" sz="2800" dirty="0"/>
          </a:p>
        </p:txBody>
      </p:sp>
      <p:sp>
        <p:nvSpPr>
          <p:cNvPr id="5" name="TextBox 4"/>
          <p:cNvSpPr txBox="1"/>
          <p:nvPr/>
        </p:nvSpPr>
        <p:spPr>
          <a:xfrm>
            <a:off x="1032414" y="2788548"/>
            <a:ext cx="11526413" cy="1815882"/>
          </a:xfrm>
          <a:prstGeom prst="rect">
            <a:avLst/>
          </a:prstGeom>
          <a:noFill/>
        </p:spPr>
        <p:txBody>
          <a:bodyPr wrap="square" rtlCol="0">
            <a:spAutoFit/>
          </a:bodyPr>
          <a:lstStyle/>
          <a:p>
            <a:pPr marL="457200" indent="-457200">
              <a:buClr>
                <a:srgbClr val="193E72"/>
              </a:buClr>
              <a:buSzPct val="150000"/>
              <a:buFont typeface="Wingdings" panose="05000000000000000000" pitchFamily="2" charset="2"/>
              <a:buChar char="ü"/>
            </a:pPr>
            <a:r>
              <a:rPr lang="en-GB" sz="2800" dirty="0">
                <a:latin typeface="Arial" panose="020B0604020202020204" pitchFamily="34" charset="0"/>
                <a:cs typeface="Arial" panose="020B0604020202020204" pitchFamily="34" charset="0"/>
              </a:rPr>
              <a:t>your suggested approach will </a:t>
            </a:r>
            <a:r>
              <a:rPr lang="en-GB" sz="2800" dirty="0">
                <a:solidFill>
                  <a:srgbClr val="EA5D4E"/>
                </a:solidFill>
                <a:latin typeface="Arial" panose="020B0604020202020204" pitchFamily="34" charset="0"/>
                <a:cs typeface="Arial" panose="020B0604020202020204" pitchFamily="34" charset="0"/>
              </a:rPr>
              <a:t>successfully deliver</a:t>
            </a:r>
            <a:r>
              <a:rPr lang="en-GB" sz="2800" b="1" dirty="0">
                <a:solidFill>
                  <a:srgbClr val="EA5D4E"/>
                </a:solidFill>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something meaningful</a:t>
            </a:r>
          </a:p>
          <a:p>
            <a:pPr marL="457200" indent="-457200">
              <a:buClr>
                <a:srgbClr val="193E72"/>
              </a:buClr>
              <a:buSzPct val="150000"/>
              <a:buFont typeface="Wingdings" panose="05000000000000000000" pitchFamily="2" charset="2"/>
              <a:buChar char="ü"/>
            </a:pPr>
            <a:endParaRPr lang="en-GB" sz="2800" dirty="0">
              <a:latin typeface="Arial" panose="020B0604020202020204" pitchFamily="34" charset="0"/>
              <a:cs typeface="Arial" panose="020B0604020202020204" pitchFamily="34" charset="0"/>
            </a:endParaRPr>
          </a:p>
          <a:p>
            <a:endParaRPr lang="en-GB" sz="2800" dirty="0"/>
          </a:p>
        </p:txBody>
      </p:sp>
      <p:sp>
        <p:nvSpPr>
          <p:cNvPr id="8" name="TextBox 7"/>
          <p:cNvSpPr txBox="1"/>
          <p:nvPr/>
        </p:nvSpPr>
        <p:spPr>
          <a:xfrm>
            <a:off x="1032414" y="3863008"/>
            <a:ext cx="9924342" cy="523220"/>
          </a:xfrm>
          <a:prstGeom prst="rect">
            <a:avLst/>
          </a:prstGeom>
          <a:noFill/>
        </p:spPr>
        <p:txBody>
          <a:bodyPr wrap="square" rtlCol="0">
            <a:spAutoFit/>
          </a:bodyPr>
          <a:lstStyle/>
          <a:p>
            <a:pPr marL="444500" indent="-444500">
              <a:buClr>
                <a:srgbClr val="193E72"/>
              </a:buClr>
              <a:buSzPct val="150000"/>
              <a:buFont typeface="Wingdings" panose="05000000000000000000" pitchFamily="2" charset="2"/>
              <a:buChar char="ü"/>
            </a:pPr>
            <a:r>
              <a:rPr lang="en-GB" sz="2800" dirty="0">
                <a:latin typeface="Arial" panose="020B0604020202020204" pitchFamily="34" charset="0"/>
                <a:cs typeface="Arial" panose="020B0604020202020204" pitchFamily="34" charset="0"/>
              </a:rPr>
              <a:t>what they get will be </a:t>
            </a:r>
            <a:r>
              <a:rPr lang="en-GB" sz="2800" dirty="0">
                <a:solidFill>
                  <a:srgbClr val="EA5D4E"/>
                </a:solidFill>
                <a:latin typeface="Arial" panose="020B0604020202020204" pitchFamily="34" charset="0"/>
                <a:cs typeface="Arial" panose="020B0604020202020204" pitchFamily="34" charset="0"/>
              </a:rPr>
              <a:t>good value for money</a:t>
            </a:r>
            <a:endParaRPr lang="en-GB" sz="2800" dirty="0"/>
          </a:p>
        </p:txBody>
      </p:sp>
      <p:sp>
        <p:nvSpPr>
          <p:cNvPr id="7" name="Rectangle 6"/>
          <p:cNvSpPr/>
          <p:nvPr/>
        </p:nvSpPr>
        <p:spPr>
          <a:xfrm>
            <a:off x="1032414" y="4672839"/>
            <a:ext cx="10810720" cy="954107"/>
          </a:xfrm>
          <a:prstGeom prst="rect">
            <a:avLst/>
          </a:prstGeom>
        </p:spPr>
        <p:txBody>
          <a:bodyPr wrap="square">
            <a:spAutoFit/>
          </a:bodyPr>
          <a:lstStyle/>
          <a:p>
            <a:pPr marL="457200" indent="-457200">
              <a:buClr>
                <a:srgbClr val="193E72"/>
              </a:buClr>
              <a:buSzPct val="150000"/>
              <a:buFont typeface="Wingdings" panose="05000000000000000000" pitchFamily="2" charset="2"/>
              <a:buChar char="ü"/>
            </a:pPr>
            <a:r>
              <a:rPr lang="en-GB" sz="2800" dirty="0">
                <a:latin typeface="Arial" panose="020B0604020202020204" pitchFamily="34" charset="0"/>
                <a:cs typeface="Arial" panose="020B0604020202020204" pitchFamily="34" charset="0"/>
              </a:rPr>
              <a:t>You (&amp; your institution) are </a:t>
            </a:r>
            <a:r>
              <a:rPr lang="en-GB" sz="2800" dirty="0">
                <a:solidFill>
                  <a:srgbClr val="EA5D4E"/>
                </a:solidFill>
                <a:latin typeface="Arial" panose="020B0604020202020204" pitchFamily="34" charset="0"/>
                <a:cs typeface="Arial" panose="020B0604020202020204" pitchFamily="34" charset="0"/>
              </a:rPr>
              <a:t>eligible</a:t>
            </a:r>
            <a:r>
              <a:rPr lang="en-GB" sz="2800" dirty="0">
                <a:latin typeface="Arial" panose="020B0604020202020204" pitchFamily="34" charset="0"/>
                <a:cs typeface="Arial" panose="020B0604020202020204" pitchFamily="34" charset="0"/>
              </a:rPr>
              <a:t> for funding, and your team are </a:t>
            </a:r>
            <a:r>
              <a:rPr lang="en-GB" sz="2800" dirty="0">
                <a:solidFill>
                  <a:srgbClr val="EA5D4E"/>
                </a:solidFill>
                <a:latin typeface="Arial" panose="020B0604020202020204" pitchFamily="34" charset="0"/>
                <a:cs typeface="Arial" panose="020B0604020202020204" pitchFamily="34" charset="0"/>
              </a:rPr>
              <a:t>competent </a:t>
            </a:r>
            <a:r>
              <a:rPr lang="en-GB" sz="2800" dirty="0">
                <a:latin typeface="Arial" panose="020B0604020202020204" pitchFamily="34" charset="0"/>
                <a:cs typeface="Arial" panose="020B0604020202020204" pitchFamily="34" charset="0"/>
              </a:rPr>
              <a:t>to support you</a:t>
            </a:r>
          </a:p>
        </p:txBody>
      </p:sp>
    </p:spTree>
    <p:extLst>
      <p:ext uri="{BB962C8B-B14F-4D97-AF65-F5344CB8AC3E}">
        <p14:creationId xmlns:p14="http://schemas.microsoft.com/office/powerpoint/2010/main" val="347836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7834" y="617702"/>
            <a:ext cx="6048920" cy="646331"/>
          </a:xfrm>
          <a:prstGeom prst="rect">
            <a:avLst/>
          </a:prstGeom>
          <a:noFill/>
        </p:spPr>
        <p:txBody>
          <a:bodyPr wrap="square" rtlCol="0">
            <a:spAutoFit/>
          </a:bodyPr>
          <a:lstStyle/>
          <a:p>
            <a:r>
              <a:rPr lang="en-GB" sz="3600" dirty="0">
                <a:solidFill>
                  <a:srgbClr val="193E72"/>
                </a:solidFill>
                <a:latin typeface="Arial" panose="020B0604020202020204" pitchFamily="34" charset="0"/>
                <a:cs typeface="Arial" panose="020B0604020202020204" pitchFamily="34" charset="0"/>
              </a:rPr>
              <a:t>BUT EVEN IF…</a:t>
            </a:r>
          </a:p>
        </p:txBody>
      </p:sp>
      <p:sp>
        <p:nvSpPr>
          <p:cNvPr id="3" name="TextBox 2"/>
          <p:cNvSpPr txBox="1"/>
          <p:nvPr/>
        </p:nvSpPr>
        <p:spPr>
          <a:xfrm>
            <a:off x="1167833" y="1659285"/>
            <a:ext cx="9952111" cy="3539430"/>
          </a:xfrm>
          <a:prstGeom prst="rect">
            <a:avLst/>
          </a:prstGeom>
          <a:noFill/>
        </p:spPr>
        <p:txBody>
          <a:bodyPr wrap="square" rtlCol="0">
            <a:spAutoFit/>
          </a:bodyPr>
          <a:lstStyle/>
          <a:p>
            <a:pPr marL="457200" indent="-457200">
              <a:buClr>
                <a:srgbClr val="EA5D4E"/>
              </a:buClr>
              <a:buSzPct val="150000"/>
              <a:buFont typeface="Arial" panose="020B0604020202020204" pitchFamily="34" charset="0"/>
              <a:buChar char="•"/>
            </a:pPr>
            <a:r>
              <a:rPr lang="en-GB" sz="2800" dirty="0">
                <a:latin typeface="Arial" panose="020B0604020202020204" pitchFamily="34" charset="0"/>
                <a:cs typeface="Arial" panose="020B0604020202020204" pitchFamily="34" charset="0"/>
              </a:rPr>
              <a:t>You have an important idea, a potentially successful project (&amp;/or training programme), offer good value for money &amp; you &amp; your team are great…</a:t>
            </a:r>
          </a:p>
          <a:p>
            <a:pPr marL="457200" indent="-457200">
              <a:buClr>
                <a:srgbClr val="EA5D4E"/>
              </a:buClr>
              <a:buSzPct val="1500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Clr>
                <a:srgbClr val="EA5D4E"/>
              </a:buClr>
              <a:buSzPct val="150000"/>
              <a:buFont typeface="Arial" panose="020B0604020202020204" pitchFamily="34" charset="0"/>
              <a:buChar char="•"/>
            </a:pPr>
            <a:r>
              <a:rPr lang="en-GB" sz="2800" dirty="0">
                <a:latin typeface="Arial" panose="020B0604020202020204" pitchFamily="34" charset="0"/>
                <a:cs typeface="Arial" panose="020B0604020202020204" pitchFamily="34" charset="0"/>
              </a:rPr>
              <a:t>…unless you can </a:t>
            </a:r>
            <a:r>
              <a:rPr lang="en-GB" sz="2800" dirty="0">
                <a:solidFill>
                  <a:srgbClr val="EA5D4E"/>
                </a:solidFill>
                <a:latin typeface="Arial" panose="020B0604020202020204" pitchFamily="34" charset="0"/>
                <a:cs typeface="Arial" panose="020B0604020202020204" pitchFamily="34" charset="0"/>
              </a:rPr>
              <a:t>CONVEY</a:t>
            </a:r>
            <a:r>
              <a:rPr lang="en-GB" sz="2800" dirty="0">
                <a:latin typeface="Arial" panose="020B0604020202020204" pitchFamily="34" charset="0"/>
                <a:cs typeface="Arial" panose="020B0604020202020204" pitchFamily="34" charset="0"/>
              </a:rPr>
              <a:t> these things to funders’ reviewers and panels</a:t>
            </a:r>
            <a:r>
              <a:rPr lang="en-GB" sz="2800" dirty="0">
                <a:solidFill>
                  <a:srgbClr val="EA5D4E"/>
                </a:solidFill>
                <a:latin typeface="Arial" panose="020B0604020202020204" pitchFamily="34" charset="0"/>
                <a:cs typeface="Arial" panose="020B0604020202020204" pitchFamily="34" charset="0"/>
              </a:rPr>
              <a:t> through your writing</a:t>
            </a:r>
            <a:r>
              <a:rPr lang="en-GB" sz="2800" dirty="0">
                <a:latin typeface="Arial" panose="020B0604020202020204" pitchFamily="34" charset="0"/>
                <a:cs typeface="Arial" panose="020B0604020202020204" pitchFamily="34" charset="0"/>
              </a:rPr>
              <a:t>, you will not get funded</a:t>
            </a:r>
          </a:p>
          <a:p>
            <a:pPr marL="457200" indent="-457200">
              <a:buClr>
                <a:srgbClr val="2EA9B0"/>
              </a:buClr>
              <a:buSzPct val="150000"/>
              <a:buFont typeface="Arial" panose="020B0604020202020204" pitchFamily="34" charset="0"/>
              <a:buChar char="•"/>
            </a:pPr>
            <a:endParaRPr lang="en-GB" sz="28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515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071459" y="157560"/>
            <a:ext cx="7886700" cy="878788"/>
          </a:xfrm>
        </p:spPr>
        <p:txBody>
          <a:bodyPr>
            <a:normAutofit/>
          </a:bodyPr>
          <a:lstStyle/>
          <a:p>
            <a:r>
              <a:rPr lang="en-GB" dirty="0"/>
              <a:t>A funding application, like a picture …</a:t>
            </a:r>
            <a:endParaRPr lang="en-GB" sz="2400" dirty="0"/>
          </a:p>
        </p:txBody>
      </p:sp>
      <p:sp>
        <p:nvSpPr>
          <p:cNvPr id="9220" name="Text Box 4"/>
          <p:cNvSpPr txBox="1">
            <a:spLocks noChangeArrowheads="1"/>
          </p:cNvSpPr>
          <p:nvPr/>
        </p:nvSpPr>
        <p:spPr bwMode="auto">
          <a:xfrm>
            <a:off x="890363" y="917635"/>
            <a:ext cx="2880320" cy="369332"/>
          </a:xfrm>
          <a:prstGeom prst="rect">
            <a:avLst/>
          </a:prstGeom>
          <a:noFill/>
          <a:ln w="9525">
            <a:noFill/>
            <a:miter lim="800000"/>
            <a:headEnd/>
            <a:tailEnd/>
          </a:ln>
          <a:effectLst/>
        </p:spPr>
        <p:txBody>
          <a:bodyPr wrap="square">
            <a:spAutoFit/>
          </a:bodyPr>
          <a:lstStyle/>
          <a:p>
            <a:pPr>
              <a:spcBef>
                <a:spcPct val="50000"/>
              </a:spcBef>
            </a:pPr>
            <a:r>
              <a:rPr lang="en-GB" sz="1800" dirty="0">
                <a:solidFill>
                  <a:srgbClr val="2EA9B0"/>
                </a:solidFill>
                <a:latin typeface="Arial" panose="020B0604020202020204" pitchFamily="34" charset="0"/>
                <a:cs typeface="Arial" panose="020B0604020202020204" pitchFamily="34" charset="0"/>
              </a:rPr>
              <a:t>… should </a:t>
            </a:r>
            <a:r>
              <a:rPr lang="en-GB" sz="1800" u="sng" dirty="0">
                <a:solidFill>
                  <a:srgbClr val="2EA9B0"/>
                </a:solidFill>
                <a:latin typeface="Arial" panose="020B0604020202020204" pitchFamily="34" charset="0"/>
                <a:cs typeface="Arial" panose="020B0604020202020204" pitchFamily="34" charset="0"/>
              </a:rPr>
              <a:t>not</a:t>
            </a:r>
            <a:r>
              <a:rPr lang="en-GB" sz="1800" dirty="0">
                <a:solidFill>
                  <a:srgbClr val="2EA9B0"/>
                </a:solidFill>
                <a:latin typeface="Arial" panose="020B0604020202020204" pitchFamily="34" charset="0"/>
                <a:cs typeface="Arial" panose="020B0604020202020204" pitchFamily="34" charset="0"/>
              </a:rPr>
              <a:t> be:</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002" y="1536019"/>
            <a:ext cx="2782822" cy="4000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upload.wikimedia.org/wikipedia/commons/6/6a/Mona_Li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1338" y="1536019"/>
            <a:ext cx="2675594" cy="40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7051338" y="976992"/>
            <a:ext cx="1906368" cy="369332"/>
          </a:xfrm>
          <a:prstGeom prst="rect">
            <a:avLst/>
          </a:prstGeom>
          <a:noFill/>
          <a:ln w="9525">
            <a:noFill/>
            <a:miter lim="800000"/>
            <a:headEnd/>
            <a:tailEnd/>
          </a:ln>
          <a:effectLst/>
        </p:spPr>
        <p:txBody>
          <a:bodyPr wrap="square">
            <a:spAutoFit/>
          </a:bodyPr>
          <a:lstStyle/>
          <a:p>
            <a:pPr>
              <a:spcBef>
                <a:spcPct val="50000"/>
              </a:spcBef>
            </a:pPr>
            <a:r>
              <a:rPr lang="en-GB" sz="1800" dirty="0">
                <a:solidFill>
                  <a:srgbClr val="46A86C"/>
                </a:solidFill>
                <a:latin typeface="Arial" panose="020B0604020202020204" pitchFamily="34" charset="0"/>
                <a:cs typeface="Arial" panose="020B0604020202020204" pitchFamily="34" charset="0"/>
              </a:rPr>
              <a:t>It </a:t>
            </a:r>
            <a:r>
              <a:rPr lang="en-GB" sz="1800" u="sng" dirty="0">
                <a:solidFill>
                  <a:srgbClr val="46A86C"/>
                </a:solidFill>
                <a:latin typeface="Arial" panose="020B0604020202020204" pitchFamily="34" charset="0"/>
                <a:cs typeface="Arial" panose="020B0604020202020204" pitchFamily="34" charset="0"/>
              </a:rPr>
              <a:t>should</a:t>
            </a:r>
            <a:r>
              <a:rPr lang="en-GB" sz="1800" dirty="0">
                <a:solidFill>
                  <a:srgbClr val="46A86C"/>
                </a:solidFill>
                <a:latin typeface="Arial" panose="020B0604020202020204" pitchFamily="34" charset="0"/>
                <a:cs typeface="Arial" panose="020B0604020202020204" pitchFamily="34" charset="0"/>
              </a:rPr>
              <a:t> be:</a:t>
            </a:r>
          </a:p>
        </p:txBody>
      </p:sp>
      <p:sp>
        <p:nvSpPr>
          <p:cNvPr id="11" name="TextBox 10"/>
          <p:cNvSpPr txBox="1">
            <a:spLocks noChangeArrowheads="1"/>
          </p:cNvSpPr>
          <p:nvPr/>
        </p:nvSpPr>
        <p:spPr bwMode="auto">
          <a:xfrm>
            <a:off x="3897910" y="1714497"/>
            <a:ext cx="252027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
                <a:srgbClr val="2EA9B0"/>
              </a:buClr>
              <a:buSzPct val="150000"/>
            </a:pPr>
            <a:r>
              <a:rPr lang="en-GB" altLang="en-US" sz="1800" dirty="0">
                <a:cs typeface="Arial" panose="020B0604020202020204" pitchFamily="34" charset="0"/>
              </a:rPr>
              <a:t>Jumbled up</a:t>
            </a:r>
          </a:p>
          <a:p>
            <a:pPr eaLnBrk="1" hangingPunct="1">
              <a:spcBef>
                <a:spcPct val="0"/>
              </a:spcBef>
              <a:buClr>
                <a:srgbClr val="2EA9B0"/>
              </a:buClr>
              <a:buSzPct val="150000"/>
            </a:pPr>
            <a:r>
              <a:rPr lang="en-GB" altLang="en-US" sz="1800" dirty="0">
                <a:cs typeface="Arial" panose="020B0604020202020204" pitchFamily="34" charset="0"/>
              </a:rPr>
              <a:t>Unclear</a:t>
            </a:r>
          </a:p>
          <a:p>
            <a:pPr eaLnBrk="1" hangingPunct="1">
              <a:spcBef>
                <a:spcPct val="0"/>
              </a:spcBef>
              <a:buClr>
                <a:srgbClr val="2EA9B0"/>
              </a:buClr>
              <a:buSzPct val="150000"/>
            </a:pPr>
            <a:r>
              <a:rPr lang="en-GB" altLang="en-US" sz="1800" dirty="0">
                <a:cs typeface="Arial" panose="020B0604020202020204" pitchFamily="34" charset="0"/>
              </a:rPr>
              <a:t>Difficult to decipher</a:t>
            </a:r>
          </a:p>
          <a:p>
            <a:pPr eaLnBrk="1" hangingPunct="1">
              <a:spcBef>
                <a:spcPct val="0"/>
              </a:spcBef>
              <a:buClr>
                <a:srgbClr val="2EA9B0"/>
              </a:buClr>
              <a:buSzPct val="150000"/>
            </a:pPr>
            <a:r>
              <a:rPr lang="en-GB" altLang="en-US" sz="1800" dirty="0">
                <a:cs typeface="Arial" panose="020B0604020202020204" pitchFamily="34" charset="0"/>
              </a:rPr>
              <a:t>Confusing</a:t>
            </a:r>
          </a:p>
          <a:p>
            <a:pPr eaLnBrk="1" hangingPunct="1">
              <a:spcBef>
                <a:spcPct val="0"/>
              </a:spcBef>
              <a:buClr>
                <a:srgbClr val="2EA9B0"/>
              </a:buClr>
              <a:buSzPct val="150000"/>
            </a:pPr>
            <a:r>
              <a:rPr lang="en-GB" altLang="en-US" sz="1800" dirty="0">
                <a:cs typeface="Arial" panose="020B0604020202020204" pitchFamily="34" charset="0"/>
              </a:rPr>
              <a:t>Unconvincing</a:t>
            </a:r>
            <a:endParaRPr lang="en-US" altLang="en-US" sz="1800" dirty="0">
              <a:cs typeface="Arial" panose="020B0604020202020204" pitchFamily="34" charset="0"/>
            </a:endParaRPr>
          </a:p>
        </p:txBody>
      </p:sp>
      <p:sp>
        <p:nvSpPr>
          <p:cNvPr id="12" name="Rectangle 11"/>
          <p:cNvSpPr>
            <a:spLocks noChangeArrowheads="1"/>
          </p:cNvSpPr>
          <p:nvPr/>
        </p:nvSpPr>
        <p:spPr bwMode="auto">
          <a:xfrm>
            <a:off x="9865673" y="1536019"/>
            <a:ext cx="232632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
                <a:srgbClr val="46A86C"/>
              </a:buClr>
              <a:buSzPct val="150000"/>
              <a:buFont typeface="Arial" panose="020B0604020202020204" pitchFamily="34" charset="0"/>
              <a:buChar char="•"/>
            </a:pPr>
            <a:r>
              <a:rPr lang="en-GB" altLang="en-US" sz="1800" dirty="0">
                <a:cs typeface="Arial" panose="020B0604020202020204" pitchFamily="34" charset="0"/>
              </a:rPr>
              <a:t>Clear</a:t>
            </a:r>
          </a:p>
          <a:p>
            <a:pPr eaLnBrk="1" hangingPunct="1">
              <a:spcBef>
                <a:spcPct val="0"/>
              </a:spcBef>
              <a:buClr>
                <a:srgbClr val="46A86C"/>
              </a:buClr>
              <a:buSzPct val="150000"/>
              <a:buFont typeface="Arial" panose="020B0604020202020204" pitchFamily="34" charset="0"/>
              <a:buChar char="•"/>
            </a:pPr>
            <a:r>
              <a:rPr lang="en-GB" altLang="en-US" sz="1800" dirty="0">
                <a:cs typeface="Arial" panose="020B0604020202020204" pitchFamily="34" charset="0"/>
              </a:rPr>
              <a:t>Unambiguous</a:t>
            </a:r>
          </a:p>
          <a:p>
            <a:pPr eaLnBrk="1" hangingPunct="1">
              <a:spcBef>
                <a:spcPct val="0"/>
              </a:spcBef>
              <a:buClr>
                <a:srgbClr val="46A86C"/>
              </a:buClr>
              <a:buSzPct val="150000"/>
              <a:buFont typeface="Arial" panose="020B0604020202020204" pitchFamily="34" charset="0"/>
              <a:buChar char="•"/>
            </a:pPr>
            <a:r>
              <a:rPr lang="en-GB" altLang="en-US" sz="1800" dirty="0">
                <a:cs typeface="Arial" panose="020B0604020202020204" pitchFamily="34" charset="0"/>
              </a:rPr>
              <a:t>Easy on the eye</a:t>
            </a:r>
          </a:p>
          <a:p>
            <a:pPr eaLnBrk="1" hangingPunct="1">
              <a:spcBef>
                <a:spcPct val="0"/>
              </a:spcBef>
              <a:buClr>
                <a:srgbClr val="46A86C"/>
              </a:buClr>
              <a:buSzPct val="150000"/>
              <a:buFont typeface="Arial" panose="020B0604020202020204" pitchFamily="34" charset="0"/>
              <a:buChar char="•"/>
            </a:pPr>
            <a:r>
              <a:rPr lang="en-GB" altLang="en-US" sz="1800" dirty="0">
                <a:cs typeface="Arial" panose="020B0604020202020204" pitchFamily="34" charset="0"/>
              </a:rPr>
              <a:t>Easy on the brain</a:t>
            </a:r>
          </a:p>
          <a:p>
            <a:pPr eaLnBrk="1" hangingPunct="1">
              <a:spcBef>
                <a:spcPct val="0"/>
              </a:spcBef>
              <a:buClr>
                <a:srgbClr val="46A86C"/>
              </a:buClr>
              <a:buSzPct val="150000"/>
              <a:buFont typeface="Arial" panose="020B0604020202020204" pitchFamily="34" charset="0"/>
              <a:buChar char="•"/>
            </a:pPr>
            <a:r>
              <a:rPr lang="en-GB" altLang="en-US" sz="1800" dirty="0">
                <a:cs typeface="Arial" panose="020B0604020202020204" pitchFamily="34" charset="0"/>
              </a:rPr>
              <a:t>Convincing</a:t>
            </a:r>
          </a:p>
        </p:txBody>
      </p:sp>
      <p:sp>
        <p:nvSpPr>
          <p:cNvPr id="13" name="TextBox 12"/>
          <p:cNvSpPr txBox="1"/>
          <p:nvPr/>
        </p:nvSpPr>
        <p:spPr>
          <a:xfrm>
            <a:off x="9494190" y="6113988"/>
            <a:ext cx="210575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Leonardo da Vinci, Public Domain</a:t>
            </a:r>
          </a:p>
        </p:txBody>
      </p:sp>
    </p:spTree>
    <p:extLst>
      <p:ext uri="{BB962C8B-B14F-4D97-AF65-F5344CB8AC3E}">
        <p14:creationId xmlns:p14="http://schemas.microsoft.com/office/powerpoint/2010/main" val="125075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280280" y="980728"/>
            <a:ext cx="6228978" cy="4896544"/>
            <a:chOff x="422275" y="750888"/>
            <a:chExt cx="6670675" cy="5897562"/>
          </a:xfrm>
        </p:grpSpPr>
        <p:pic>
          <p:nvPicPr>
            <p:cNvPr id="2" name="Picture 4" descr="ID-1007613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638" y="2743200"/>
              <a:ext cx="1223962"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ID-1007613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638" y="4832350"/>
              <a:ext cx="1223962"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upload.wikimedia.org/wikipedia/commons/6/6a/Mona_Li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213" y="900113"/>
              <a:ext cx="11525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upload.wikimedia.org/wikipedia/commons/6/6a/Mona_Lis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725" y="900113"/>
              <a:ext cx="1150938"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771774" y="3233737"/>
              <a:ext cx="1800225" cy="8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4000" dirty="0">
                  <a:cs typeface="Arial" panose="020B0604020202020204" pitchFamily="34" charset="0"/>
                </a:rPr>
                <a:t>A few</a:t>
              </a:r>
            </a:p>
          </p:txBody>
        </p:sp>
        <p:sp>
          <p:nvSpPr>
            <p:cNvPr id="7" name="TextBox 6"/>
            <p:cNvSpPr txBox="1">
              <a:spLocks noChangeArrowheads="1"/>
            </p:cNvSpPr>
            <p:nvPr/>
          </p:nvSpPr>
          <p:spPr bwMode="auto">
            <a:xfrm>
              <a:off x="5292725" y="3233737"/>
              <a:ext cx="1298678" cy="8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4000" dirty="0">
                  <a:cs typeface="Arial" panose="020B0604020202020204" pitchFamily="34" charset="0"/>
                </a:rPr>
                <a:t>Lots</a:t>
              </a:r>
            </a:p>
          </p:txBody>
        </p:sp>
        <p:cxnSp>
          <p:nvCxnSpPr>
            <p:cNvPr id="8" name="Straight Connector 7"/>
            <p:cNvCxnSpPr/>
            <p:nvPr/>
          </p:nvCxnSpPr>
          <p:spPr>
            <a:xfrm>
              <a:off x="422275" y="4703763"/>
              <a:ext cx="1944688" cy="19446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95850" y="750888"/>
              <a:ext cx="1944688" cy="19431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2841625" y="5157788"/>
              <a:ext cx="1800225" cy="8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4000" dirty="0">
                  <a:cs typeface="Arial" panose="020B0604020202020204" pitchFamily="34" charset="0"/>
                </a:rPr>
                <a:t>A few</a:t>
              </a:r>
            </a:p>
          </p:txBody>
        </p:sp>
        <p:sp>
          <p:nvSpPr>
            <p:cNvPr id="11" name="TextBox 10"/>
            <p:cNvSpPr txBox="1">
              <a:spLocks noChangeArrowheads="1"/>
            </p:cNvSpPr>
            <p:nvPr/>
          </p:nvSpPr>
          <p:spPr bwMode="auto">
            <a:xfrm>
              <a:off x="5292725" y="5157788"/>
              <a:ext cx="1800225" cy="8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4000" dirty="0">
                  <a:cs typeface="Arial" panose="020B0604020202020204" pitchFamily="34" charset="0"/>
                </a:rPr>
                <a:t>A few</a:t>
              </a:r>
            </a:p>
          </p:txBody>
        </p:sp>
      </p:grpSp>
      <p:sp>
        <p:nvSpPr>
          <p:cNvPr id="20" name="Rectangle 2"/>
          <p:cNvSpPr txBox="1">
            <a:spLocks noChangeArrowheads="1"/>
          </p:cNvSpPr>
          <p:nvPr/>
        </p:nvSpPr>
        <p:spPr bwMode="auto">
          <a:xfrm>
            <a:off x="1001379" y="3898"/>
            <a:ext cx="9545686"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GB" dirty="0">
                <a:solidFill>
                  <a:srgbClr val="00AA9E"/>
                </a:solidFill>
                <a:latin typeface="Arial" panose="020B0604020202020204" pitchFamily="34" charset="0"/>
                <a:cs typeface="Arial" panose="020B0604020202020204" pitchFamily="34" charset="0"/>
              </a:rPr>
              <a:t>What the Research Support Service sees:</a:t>
            </a:r>
          </a:p>
        </p:txBody>
      </p:sp>
      <p:sp>
        <p:nvSpPr>
          <p:cNvPr id="14" name="TextBox 13"/>
          <p:cNvSpPr txBox="1">
            <a:spLocks noChangeArrowheads="1"/>
          </p:cNvSpPr>
          <p:nvPr/>
        </p:nvSpPr>
        <p:spPr bwMode="auto">
          <a:xfrm>
            <a:off x="7095673" y="6113988"/>
            <a:ext cx="18357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000" dirty="0">
                <a:cs typeface="Arial" panose="020B0604020202020204" pitchFamily="34" charset="0"/>
              </a:rPr>
              <a:t>Image: FreeDigitalPhotos.net</a:t>
            </a:r>
          </a:p>
        </p:txBody>
      </p:sp>
      <p:sp>
        <p:nvSpPr>
          <p:cNvPr id="12" name="TextBox 11"/>
          <p:cNvSpPr txBox="1"/>
          <p:nvPr/>
        </p:nvSpPr>
        <p:spPr>
          <a:xfrm>
            <a:off x="9494190" y="6113988"/>
            <a:ext cx="210575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Leonardo da Vinci, Public Domain</a:t>
            </a:r>
          </a:p>
        </p:txBody>
      </p:sp>
    </p:spTree>
    <p:extLst>
      <p:ext uri="{BB962C8B-B14F-4D97-AF65-F5344CB8AC3E}">
        <p14:creationId xmlns:p14="http://schemas.microsoft.com/office/powerpoint/2010/main" val="2508209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428" y="78796"/>
            <a:ext cx="11832248" cy="1200329"/>
          </a:xfrm>
          <a:prstGeom prst="rect">
            <a:avLst/>
          </a:prstGeom>
        </p:spPr>
        <p:txBody>
          <a:bodyPr wrap="square">
            <a:spAutoFit/>
          </a:bodyPr>
          <a:lstStyle/>
          <a:p>
            <a:r>
              <a:rPr lang="en-GB" sz="3600" dirty="0">
                <a:solidFill>
                  <a:srgbClr val="193E72"/>
                </a:solidFill>
                <a:latin typeface="Arial" panose="020B0604020202020204" pitchFamily="34" charset="0"/>
                <a:cs typeface="Arial" panose="020B0604020202020204" pitchFamily="34" charset="0"/>
              </a:rPr>
              <a:t>The Pre-requisites for a Successful Funding Application…</a:t>
            </a:r>
          </a:p>
        </p:txBody>
      </p:sp>
      <p:sp>
        <p:nvSpPr>
          <p:cNvPr id="3" name="TextBox 2"/>
          <p:cNvSpPr txBox="1"/>
          <p:nvPr/>
        </p:nvSpPr>
        <p:spPr>
          <a:xfrm>
            <a:off x="713418" y="1279125"/>
            <a:ext cx="8928992" cy="769441"/>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A </a:t>
            </a:r>
            <a:r>
              <a:rPr lang="en-GB" sz="2200" dirty="0">
                <a:solidFill>
                  <a:srgbClr val="EA5D4E"/>
                </a:solidFill>
                <a:latin typeface="Arial" panose="020B0604020202020204" pitchFamily="34" charset="0"/>
                <a:cs typeface="Arial" panose="020B0604020202020204" pitchFamily="34" charset="0"/>
              </a:rPr>
              <a:t>competitive ‘sales’ pitch </a:t>
            </a:r>
            <a:r>
              <a:rPr lang="en-GB" sz="2200" dirty="0">
                <a:latin typeface="Arial" panose="020B0604020202020204" pitchFamily="34" charset="0"/>
                <a:cs typeface="Arial" panose="020B0604020202020204" pitchFamily="34" charset="0"/>
              </a:rPr>
              <a:t>aimed at convincing a particular funder that:</a:t>
            </a:r>
          </a:p>
          <a:p>
            <a:endParaRPr lang="en-GB" sz="2200" dirty="0">
              <a:latin typeface="Arial" panose="020B0604020202020204" pitchFamily="34" charset="0"/>
              <a:cs typeface="Arial" panose="020B0604020202020204" pitchFamily="34" charset="0"/>
            </a:endParaRPr>
          </a:p>
        </p:txBody>
      </p:sp>
      <p:sp>
        <p:nvSpPr>
          <p:cNvPr id="4" name="TextBox 3"/>
          <p:cNvSpPr txBox="1"/>
          <p:nvPr/>
        </p:nvSpPr>
        <p:spPr>
          <a:xfrm>
            <a:off x="702066" y="2055859"/>
            <a:ext cx="8210580" cy="430887"/>
          </a:xfrm>
          <a:prstGeom prst="rect">
            <a:avLst/>
          </a:prstGeom>
          <a:noFill/>
        </p:spPr>
        <p:txBody>
          <a:bodyPr wrap="square" rtlCol="0">
            <a:spAutoFit/>
          </a:bodyPr>
          <a:lstStyle/>
          <a:p>
            <a:pPr marL="457200" indent="-457200">
              <a:buClr>
                <a:srgbClr val="193E72"/>
              </a:buClr>
              <a:buSzPct val="150000"/>
              <a:buFont typeface="Wingdings" panose="05000000000000000000" pitchFamily="2" charset="2"/>
              <a:buChar char="ü"/>
            </a:pPr>
            <a:r>
              <a:rPr lang="en-GB" sz="2200" dirty="0">
                <a:latin typeface="Arial" panose="020B0604020202020204" pitchFamily="34" charset="0"/>
                <a:cs typeface="Arial" panose="020B0604020202020204" pitchFamily="34" charset="0"/>
              </a:rPr>
              <a:t>your idea (&amp;/or training programme) is </a:t>
            </a:r>
            <a:r>
              <a:rPr lang="en-GB" sz="2200" dirty="0">
                <a:solidFill>
                  <a:srgbClr val="EA5D4E"/>
                </a:solidFill>
                <a:latin typeface="Arial" panose="020B0604020202020204" pitchFamily="34" charset="0"/>
                <a:cs typeface="Arial" panose="020B0604020202020204" pitchFamily="34" charset="0"/>
              </a:rPr>
              <a:t>important</a:t>
            </a:r>
            <a:r>
              <a:rPr lang="en-GB" sz="2200" dirty="0">
                <a:latin typeface="Arial" panose="020B0604020202020204" pitchFamily="34" charset="0"/>
                <a:cs typeface="Arial" panose="020B0604020202020204" pitchFamily="34" charset="0"/>
              </a:rPr>
              <a:t> </a:t>
            </a:r>
            <a:r>
              <a:rPr lang="en-GB" sz="2200" dirty="0">
                <a:solidFill>
                  <a:srgbClr val="EA5D4E"/>
                </a:solidFill>
                <a:latin typeface="Arial" panose="020B0604020202020204" pitchFamily="34" charset="0"/>
                <a:cs typeface="Arial" panose="020B0604020202020204" pitchFamily="34" charset="0"/>
              </a:rPr>
              <a:t>to them</a:t>
            </a:r>
            <a:endParaRPr lang="en-GB" sz="2200" dirty="0">
              <a:latin typeface="Arial" panose="020B0604020202020204" pitchFamily="34" charset="0"/>
              <a:cs typeface="Arial" panose="020B0604020202020204" pitchFamily="34" charset="0"/>
            </a:endParaRPr>
          </a:p>
        </p:txBody>
      </p:sp>
      <p:sp>
        <p:nvSpPr>
          <p:cNvPr id="5" name="TextBox 4"/>
          <p:cNvSpPr txBox="1"/>
          <p:nvPr/>
        </p:nvSpPr>
        <p:spPr>
          <a:xfrm>
            <a:off x="702066" y="4115559"/>
            <a:ext cx="9246165" cy="1107996"/>
          </a:xfrm>
          <a:prstGeom prst="rect">
            <a:avLst/>
          </a:prstGeom>
          <a:noFill/>
        </p:spPr>
        <p:txBody>
          <a:bodyPr wrap="square" rtlCol="0">
            <a:spAutoFit/>
          </a:bodyPr>
          <a:lstStyle/>
          <a:p>
            <a:pPr marL="457200" indent="-457200">
              <a:buClr>
                <a:srgbClr val="193E72"/>
              </a:buClr>
              <a:buSzPct val="150000"/>
              <a:buFont typeface="Wingdings" panose="05000000000000000000" pitchFamily="2" charset="2"/>
              <a:buChar char="ü"/>
            </a:pPr>
            <a:r>
              <a:rPr lang="en-GB" sz="2200" dirty="0">
                <a:latin typeface="Arial" panose="020B0604020202020204" pitchFamily="34" charset="0"/>
                <a:cs typeface="Arial" panose="020B0604020202020204" pitchFamily="34" charset="0"/>
              </a:rPr>
              <a:t>you (&amp; your institution) are </a:t>
            </a:r>
            <a:r>
              <a:rPr lang="en-GB" sz="2200" dirty="0">
                <a:solidFill>
                  <a:srgbClr val="EA5D4E"/>
                </a:solidFill>
                <a:latin typeface="Arial" panose="020B0604020202020204" pitchFamily="34" charset="0"/>
                <a:cs typeface="Arial" panose="020B0604020202020204" pitchFamily="34" charset="0"/>
              </a:rPr>
              <a:t>eligible</a:t>
            </a:r>
            <a:r>
              <a:rPr lang="en-GB" sz="2200" dirty="0">
                <a:latin typeface="Arial" panose="020B0604020202020204" pitchFamily="34" charset="0"/>
                <a:cs typeface="Arial" panose="020B0604020202020204" pitchFamily="34" charset="0"/>
              </a:rPr>
              <a:t> for funding and your team are </a:t>
            </a:r>
            <a:r>
              <a:rPr lang="en-GB" sz="2200" dirty="0">
                <a:solidFill>
                  <a:srgbClr val="EA5D4E"/>
                </a:solidFill>
                <a:latin typeface="Arial" panose="020B0604020202020204" pitchFamily="34" charset="0"/>
                <a:cs typeface="Arial" panose="020B0604020202020204" pitchFamily="34" charset="0"/>
              </a:rPr>
              <a:t>competent </a:t>
            </a:r>
            <a:r>
              <a:rPr lang="en-GB" sz="2200" dirty="0">
                <a:latin typeface="Arial" panose="020B0604020202020204" pitchFamily="34" charset="0"/>
                <a:cs typeface="Arial" panose="020B0604020202020204" pitchFamily="34" charset="0"/>
              </a:rPr>
              <a:t>to support you</a:t>
            </a:r>
          </a:p>
          <a:p>
            <a:pPr marL="457200" indent="-457200">
              <a:buClr>
                <a:srgbClr val="193E72"/>
              </a:buClr>
              <a:buSzPct val="150000"/>
              <a:buFont typeface="Wingdings" panose="05000000000000000000" pitchFamily="2" charset="2"/>
              <a:buChar char="ü"/>
            </a:pPr>
            <a:endParaRPr lang="en-GB" sz="2200" dirty="0">
              <a:latin typeface="Arial" panose="020B0604020202020204" pitchFamily="34" charset="0"/>
              <a:cs typeface="Arial" panose="020B0604020202020204" pitchFamily="34" charset="0"/>
            </a:endParaRPr>
          </a:p>
        </p:txBody>
      </p:sp>
      <p:sp>
        <p:nvSpPr>
          <p:cNvPr id="6" name="TextBox 5"/>
          <p:cNvSpPr txBox="1"/>
          <p:nvPr/>
        </p:nvSpPr>
        <p:spPr>
          <a:xfrm>
            <a:off x="702066" y="2673003"/>
            <a:ext cx="8928877" cy="769441"/>
          </a:xfrm>
          <a:prstGeom prst="rect">
            <a:avLst/>
          </a:prstGeom>
          <a:noFill/>
        </p:spPr>
        <p:txBody>
          <a:bodyPr wrap="square" rtlCol="0">
            <a:spAutoFit/>
          </a:bodyPr>
          <a:lstStyle/>
          <a:p>
            <a:pPr marL="457200" indent="-457200">
              <a:buClr>
                <a:srgbClr val="193E72"/>
              </a:buClr>
              <a:buSzPct val="150000"/>
              <a:buFont typeface="Wingdings" panose="05000000000000000000" pitchFamily="2" charset="2"/>
              <a:buChar char="ü"/>
            </a:pPr>
            <a:r>
              <a:rPr lang="en-GB" sz="2200" dirty="0">
                <a:latin typeface="Arial" panose="020B0604020202020204" pitchFamily="34" charset="0"/>
                <a:cs typeface="Arial" panose="020B0604020202020204" pitchFamily="34" charset="0"/>
              </a:rPr>
              <a:t>your suggested approach will </a:t>
            </a:r>
            <a:r>
              <a:rPr lang="en-GB" sz="2200" dirty="0">
                <a:solidFill>
                  <a:srgbClr val="EA5D4E"/>
                </a:solidFill>
                <a:latin typeface="Arial" panose="020B0604020202020204" pitchFamily="34" charset="0"/>
                <a:cs typeface="Arial" panose="020B0604020202020204" pitchFamily="34" charset="0"/>
              </a:rPr>
              <a:t>successfully deliver </a:t>
            </a:r>
            <a:r>
              <a:rPr lang="en-GB" sz="2200" dirty="0">
                <a:latin typeface="Arial" panose="020B0604020202020204" pitchFamily="34" charset="0"/>
                <a:cs typeface="Arial" panose="020B0604020202020204" pitchFamily="34" charset="0"/>
              </a:rPr>
              <a:t>something meaningful</a:t>
            </a:r>
          </a:p>
        </p:txBody>
      </p:sp>
      <p:sp>
        <p:nvSpPr>
          <p:cNvPr id="8" name="TextBox 7"/>
          <p:cNvSpPr txBox="1"/>
          <p:nvPr/>
        </p:nvSpPr>
        <p:spPr>
          <a:xfrm>
            <a:off x="702066" y="3553164"/>
            <a:ext cx="8625445" cy="430887"/>
          </a:xfrm>
          <a:prstGeom prst="rect">
            <a:avLst/>
          </a:prstGeom>
          <a:noFill/>
        </p:spPr>
        <p:txBody>
          <a:bodyPr wrap="square" rtlCol="0">
            <a:spAutoFit/>
          </a:bodyPr>
          <a:lstStyle/>
          <a:p>
            <a:pPr marL="444500" indent="-444500">
              <a:buClr>
                <a:srgbClr val="193E72"/>
              </a:buClr>
              <a:buSzPct val="150000"/>
              <a:buFont typeface="Wingdings" panose="05000000000000000000" pitchFamily="2" charset="2"/>
              <a:buChar char="ü"/>
            </a:pPr>
            <a:r>
              <a:rPr lang="en-GB" sz="2200" dirty="0">
                <a:latin typeface="Arial" panose="020B0604020202020204" pitchFamily="34" charset="0"/>
                <a:cs typeface="Arial" panose="020B0604020202020204" pitchFamily="34" charset="0"/>
              </a:rPr>
              <a:t>what they get will be </a:t>
            </a:r>
            <a:r>
              <a:rPr lang="en-GB" sz="2200" dirty="0">
                <a:solidFill>
                  <a:srgbClr val="EA5D4E"/>
                </a:solidFill>
                <a:latin typeface="Arial" panose="020B0604020202020204" pitchFamily="34" charset="0"/>
                <a:cs typeface="Arial" panose="020B0604020202020204" pitchFamily="34" charset="0"/>
              </a:rPr>
              <a:t>good value for money	</a:t>
            </a:r>
            <a:r>
              <a:rPr lang="en-GB" sz="2200" b="1" dirty="0">
                <a:solidFill>
                  <a:srgbClr val="EA5D4E"/>
                </a:solidFill>
                <a:latin typeface="Arial" panose="020B0604020202020204" pitchFamily="34" charset="0"/>
                <a:cs typeface="Arial" panose="020B0604020202020204" pitchFamily="34" charset="0"/>
              </a:rPr>
              <a:t>		</a:t>
            </a:r>
            <a:endParaRPr lang="en-GB" sz="2200" dirty="0">
              <a:solidFill>
                <a:srgbClr val="193E72"/>
              </a:solidFill>
              <a:latin typeface="Arial" panose="020B0604020202020204" pitchFamily="34" charset="0"/>
              <a:cs typeface="Arial" panose="020B0604020202020204" pitchFamily="34" charset="0"/>
            </a:endParaRPr>
          </a:p>
        </p:txBody>
      </p:sp>
      <p:sp>
        <p:nvSpPr>
          <p:cNvPr id="7" name="Rectangle 6"/>
          <p:cNvSpPr/>
          <p:nvPr/>
        </p:nvSpPr>
        <p:spPr>
          <a:xfrm>
            <a:off x="702066" y="5069150"/>
            <a:ext cx="10634291" cy="769441"/>
          </a:xfrm>
          <a:prstGeom prst="rect">
            <a:avLst/>
          </a:prstGeom>
        </p:spPr>
        <p:txBody>
          <a:bodyPr wrap="square">
            <a:spAutoFit/>
          </a:bodyPr>
          <a:lstStyle/>
          <a:p>
            <a:pPr marL="449263" indent="-449263">
              <a:buClr>
                <a:srgbClr val="EA5D4E"/>
              </a:buClr>
              <a:buSzPct val="150000"/>
              <a:buFont typeface="Wingdings" panose="05000000000000000000" pitchFamily="2" charset="2"/>
              <a:buChar char="ü"/>
            </a:pPr>
            <a:r>
              <a:rPr lang="en-GB" sz="2200" dirty="0">
                <a:solidFill>
                  <a:srgbClr val="EA5D4E"/>
                </a:solidFill>
                <a:latin typeface="Arial" panose="020B0604020202020204" pitchFamily="34" charset="0"/>
                <a:cs typeface="Arial" panose="020B0604020202020204" pitchFamily="34" charset="0"/>
              </a:rPr>
              <a:t>You are able to write a well-crafted, understandable description of your work plan that will convince funders of the above</a:t>
            </a:r>
          </a:p>
        </p:txBody>
      </p:sp>
    </p:spTree>
    <p:extLst>
      <p:ext uri="{BB962C8B-B14F-4D97-AF65-F5344CB8AC3E}">
        <p14:creationId xmlns:p14="http://schemas.microsoft.com/office/powerpoint/2010/main" val="80160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22487"/>
            <a:ext cx="10515600" cy="4141835"/>
          </a:xfrm>
        </p:spPr>
        <p:txBody>
          <a:bodyPr>
            <a:normAutofit/>
          </a:bodyPr>
          <a:lstStyle/>
          <a:p>
            <a:pPr marL="0" indent="0" algn="ctr">
              <a:buNone/>
            </a:pPr>
            <a:r>
              <a:rPr lang="en-GB" sz="6000" dirty="0"/>
              <a:t>Not just </a:t>
            </a:r>
            <a:r>
              <a:rPr lang="en-GB" sz="6000" i="1" dirty="0"/>
              <a:t>what</a:t>
            </a:r>
            <a:r>
              <a:rPr lang="en-GB" sz="6000" dirty="0"/>
              <a:t> you write, but the </a:t>
            </a:r>
            <a:r>
              <a:rPr lang="en-GB" sz="6000" i="1" dirty="0"/>
              <a:t>way</a:t>
            </a:r>
            <a:r>
              <a:rPr lang="en-GB" sz="6000" dirty="0"/>
              <a:t> that you write it</a:t>
            </a:r>
          </a:p>
        </p:txBody>
      </p:sp>
    </p:spTree>
    <p:extLst>
      <p:ext uri="{BB962C8B-B14F-4D97-AF65-F5344CB8AC3E}">
        <p14:creationId xmlns:p14="http://schemas.microsoft.com/office/powerpoint/2010/main" val="4031927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134" y="776823"/>
            <a:ext cx="11425731" cy="3785652"/>
          </a:xfrm>
          <a:prstGeom prst="rect">
            <a:avLst/>
          </a:prstGeom>
        </p:spPr>
        <p:txBody>
          <a:bodyPr wrap="square">
            <a:spAutoFit/>
          </a:bodyPr>
          <a:lstStyle/>
          <a:p>
            <a:pPr algn="ctr"/>
            <a:r>
              <a:rPr lang="en-GB" sz="8000" b="1" dirty="0">
                <a:solidFill>
                  <a:srgbClr val="193E72"/>
                </a:solidFill>
                <a:latin typeface="Arial" panose="020B0604020202020204" pitchFamily="34" charset="0"/>
                <a:cs typeface="Arial" panose="020B0604020202020204" pitchFamily="34" charset="0"/>
              </a:rPr>
              <a:t>What Makes </a:t>
            </a:r>
          </a:p>
          <a:p>
            <a:pPr algn="ctr"/>
            <a:r>
              <a:rPr lang="en-GB" sz="8000" b="1" dirty="0">
                <a:solidFill>
                  <a:srgbClr val="193E72"/>
                </a:solidFill>
                <a:latin typeface="Arial" panose="020B0604020202020204" pitchFamily="34" charset="0"/>
                <a:cs typeface="Arial" panose="020B0604020202020204" pitchFamily="34" charset="0"/>
              </a:rPr>
              <a:t>a Good Research Funding Application?</a:t>
            </a:r>
          </a:p>
        </p:txBody>
      </p:sp>
    </p:spTree>
    <p:extLst>
      <p:ext uri="{BB962C8B-B14F-4D97-AF65-F5344CB8AC3E}">
        <p14:creationId xmlns:p14="http://schemas.microsoft.com/office/powerpoint/2010/main" val="1653672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6234" y="2276945"/>
            <a:ext cx="3142595" cy="923330"/>
          </a:xfrm>
          <a:prstGeom prst="rect">
            <a:avLst/>
          </a:prstGeom>
          <a:noFill/>
        </p:spPr>
        <p:txBody>
          <a:bodyPr wrap="square" rtlCol="0">
            <a:spAutoFit/>
          </a:bodyPr>
          <a:lstStyle/>
          <a:p>
            <a:r>
              <a:rPr lang="en-GB" sz="5400" dirty="0">
                <a:solidFill>
                  <a:srgbClr val="F29330"/>
                </a:solidFill>
              </a:rPr>
              <a:t>STORY</a:t>
            </a:r>
          </a:p>
        </p:txBody>
      </p:sp>
      <p:sp>
        <p:nvSpPr>
          <p:cNvPr id="7" name="TextBox 6"/>
          <p:cNvSpPr txBox="1"/>
          <p:nvPr/>
        </p:nvSpPr>
        <p:spPr>
          <a:xfrm>
            <a:off x="760537" y="3166933"/>
            <a:ext cx="3142594" cy="923330"/>
          </a:xfrm>
          <a:prstGeom prst="rect">
            <a:avLst/>
          </a:prstGeom>
          <a:noFill/>
        </p:spPr>
        <p:txBody>
          <a:bodyPr wrap="square" rtlCol="0">
            <a:spAutoFit/>
          </a:bodyPr>
          <a:lstStyle/>
          <a:p>
            <a:r>
              <a:rPr lang="en-GB" sz="5400" dirty="0">
                <a:solidFill>
                  <a:srgbClr val="6667AD"/>
                </a:solidFill>
              </a:rPr>
              <a:t>STYLE</a:t>
            </a:r>
          </a:p>
        </p:txBody>
      </p:sp>
      <p:sp>
        <p:nvSpPr>
          <p:cNvPr id="8" name="TextBox 7"/>
          <p:cNvSpPr txBox="1"/>
          <p:nvPr/>
        </p:nvSpPr>
        <p:spPr>
          <a:xfrm>
            <a:off x="760537" y="3999705"/>
            <a:ext cx="5234156" cy="923330"/>
          </a:xfrm>
          <a:prstGeom prst="rect">
            <a:avLst/>
          </a:prstGeom>
          <a:noFill/>
        </p:spPr>
        <p:txBody>
          <a:bodyPr wrap="square" rtlCol="0">
            <a:spAutoFit/>
          </a:bodyPr>
          <a:lstStyle/>
          <a:p>
            <a:r>
              <a:rPr lang="en-GB" sz="5400" dirty="0">
                <a:solidFill>
                  <a:srgbClr val="2EA9B0"/>
                </a:solidFill>
              </a:rPr>
              <a:t>SALES PITCH</a:t>
            </a:r>
          </a:p>
        </p:txBody>
      </p:sp>
      <p:sp>
        <p:nvSpPr>
          <p:cNvPr id="9" name="TextBox 8"/>
          <p:cNvSpPr txBox="1"/>
          <p:nvPr/>
        </p:nvSpPr>
        <p:spPr>
          <a:xfrm>
            <a:off x="765251" y="5001157"/>
            <a:ext cx="3731175" cy="923330"/>
          </a:xfrm>
          <a:prstGeom prst="rect">
            <a:avLst/>
          </a:prstGeom>
          <a:noFill/>
        </p:spPr>
        <p:txBody>
          <a:bodyPr wrap="square" rtlCol="0">
            <a:spAutoFit/>
          </a:bodyPr>
          <a:lstStyle/>
          <a:p>
            <a:r>
              <a:rPr lang="en-GB" sz="5400" dirty="0">
                <a:solidFill>
                  <a:srgbClr val="ACBCC3"/>
                </a:solidFill>
              </a:rPr>
              <a:t>SUMMARY</a:t>
            </a:r>
          </a:p>
        </p:txBody>
      </p:sp>
      <p:sp>
        <p:nvSpPr>
          <p:cNvPr id="14" name="TextBox 13"/>
          <p:cNvSpPr txBox="1"/>
          <p:nvPr/>
        </p:nvSpPr>
        <p:spPr>
          <a:xfrm>
            <a:off x="746234" y="601749"/>
            <a:ext cx="5265687" cy="923330"/>
          </a:xfrm>
          <a:prstGeom prst="rect">
            <a:avLst/>
          </a:prstGeom>
          <a:noFill/>
        </p:spPr>
        <p:txBody>
          <a:bodyPr wrap="square" rtlCol="0">
            <a:spAutoFit/>
          </a:bodyPr>
          <a:lstStyle/>
          <a:p>
            <a:r>
              <a:rPr lang="en-GB" sz="5400" dirty="0">
                <a:solidFill>
                  <a:srgbClr val="193E72"/>
                </a:solidFill>
              </a:rPr>
              <a:t>SUBSTANCE</a:t>
            </a:r>
          </a:p>
        </p:txBody>
      </p:sp>
      <p:sp>
        <p:nvSpPr>
          <p:cNvPr id="15" name="TextBox 14"/>
          <p:cNvSpPr txBox="1"/>
          <p:nvPr/>
        </p:nvSpPr>
        <p:spPr>
          <a:xfrm>
            <a:off x="746234" y="1444743"/>
            <a:ext cx="5044967" cy="923330"/>
          </a:xfrm>
          <a:prstGeom prst="rect">
            <a:avLst/>
          </a:prstGeom>
          <a:noFill/>
        </p:spPr>
        <p:txBody>
          <a:bodyPr wrap="square" rtlCol="0">
            <a:spAutoFit/>
          </a:bodyPr>
          <a:lstStyle/>
          <a:p>
            <a:r>
              <a:rPr lang="en-GB" sz="5400" dirty="0">
                <a:solidFill>
                  <a:srgbClr val="EA5D4E"/>
                </a:solidFill>
              </a:rPr>
              <a:t>SYMMETRY</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572" y="1914405"/>
            <a:ext cx="1808241" cy="1612075"/>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5923" y="3729568"/>
            <a:ext cx="1688370" cy="1572998"/>
          </a:xfrm>
          <a:prstGeom prst="rect">
            <a:avLst/>
          </a:prstGeom>
          <a:ln w="57150">
            <a:solidFill>
              <a:srgbClr val="193E72"/>
            </a:solidFill>
          </a:ln>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2765" y="219541"/>
            <a:ext cx="1732699" cy="1666289"/>
          </a:xfrm>
          <a:prstGeom prst="rect">
            <a:avLst/>
          </a:prstGeom>
        </p:spPr>
      </p:pic>
      <p:pic>
        <p:nvPicPr>
          <p:cNvPr id="1028" name="Picture 4" descr="https://images-assets.nasa.gov/image/hubble-captures-vivid-auroras-in-jupiters-atmosphere_28000029525_o/hubble-captures-vivid-auroras-in-jupiters-atmosphere_28000029525_o~sm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1458" y="294728"/>
            <a:ext cx="1274459" cy="12684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5/55/Tamarin_portrait.JPG/320px-Tamarin_portrai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0690" y="1894603"/>
            <a:ext cx="2177975" cy="1449715"/>
          </a:xfrm>
          <a:prstGeom prst="ellipse">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11560" y="3768136"/>
            <a:ext cx="1445292" cy="1925174"/>
          </a:xfrm>
          <a:prstGeom prst="rect">
            <a:avLst/>
          </a:prstGeom>
        </p:spPr>
      </p:pic>
      <p:sp>
        <p:nvSpPr>
          <p:cNvPr id="33" name="Rectangle 32"/>
          <p:cNvSpPr/>
          <p:nvPr/>
        </p:nvSpPr>
        <p:spPr>
          <a:xfrm>
            <a:off x="3937430" y="6349786"/>
            <a:ext cx="2375991" cy="246221"/>
          </a:xfrm>
          <a:prstGeom prst="rect">
            <a:avLst/>
          </a:prstGeom>
        </p:spPr>
        <p:txBody>
          <a:bodyPr wrap="square">
            <a:spAutoFit/>
          </a:bodyPr>
          <a:lstStyle/>
          <a:p>
            <a:r>
              <a:rPr lang="en-GB" sz="1000" dirty="0"/>
              <a:t>http://www.communication4all.co.uk/</a:t>
            </a:r>
          </a:p>
        </p:txBody>
      </p:sp>
      <p:sp>
        <p:nvSpPr>
          <p:cNvPr id="34" name="Rectangle 33"/>
          <p:cNvSpPr/>
          <p:nvPr/>
        </p:nvSpPr>
        <p:spPr>
          <a:xfrm>
            <a:off x="3937429" y="6178872"/>
            <a:ext cx="1242362" cy="246221"/>
          </a:xfrm>
          <a:prstGeom prst="rect">
            <a:avLst/>
          </a:prstGeom>
        </p:spPr>
        <p:txBody>
          <a:bodyPr wrap="square">
            <a:spAutoFit/>
          </a:bodyPr>
          <a:lstStyle/>
          <a:p>
            <a:r>
              <a:rPr lang="en-GB" sz="1000" dirty="0" err="1">
                <a:cs typeface="Arial" panose="020B0604020202020204" pitchFamily="34" charset="0"/>
              </a:rPr>
              <a:t>Brirush</a:t>
            </a:r>
            <a:r>
              <a:rPr lang="en-GB" sz="1000" dirty="0">
                <a:cs typeface="Arial" panose="020B0604020202020204" pitchFamily="34" charset="0"/>
              </a:rPr>
              <a:t>, Wikimedia</a:t>
            </a:r>
          </a:p>
        </p:txBody>
      </p:sp>
      <p:sp>
        <p:nvSpPr>
          <p:cNvPr id="35" name="Rectangle 34"/>
          <p:cNvSpPr/>
          <p:nvPr/>
        </p:nvSpPr>
        <p:spPr>
          <a:xfrm>
            <a:off x="3937429" y="6033316"/>
            <a:ext cx="567558" cy="246221"/>
          </a:xfrm>
          <a:prstGeom prst="rect">
            <a:avLst/>
          </a:prstGeom>
        </p:spPr>
        <p:txBody>
          <a:bodyPr wrap="square">
            <a:spAutoFit/>
          </a:bodyPr>
          <a:lstStyle/>
          <a:p>
            <a:r>
              <a:rPr lang="en-GB" sz="1000" dirty="0">
                <a:cs typeface="Arial" panose="020B0604020202020204" pitchFamily="34" charset="0"/>
              </a:rPr>
              <a:t>NASA</a:t>
            </a:r>
          </a:p>
        </p:txBody>
      </p:sp>
      <p:sp>
        <p:nvSpPr>
          <p:cNvPr id="23" name="TextBox 22"/>
          <p:cNvSpPr txBox="1"/>
          <p:nvPr/>
        </p:nvSpPr>
        <p:spPr>
          <a:xfrm>
            <a:off x="8880047" y="6033315"/>
            <a:ext cx="1341286" cy="246221"/>
          </a:xfrm>
          <a:prstGeom prst="rect">
            <a:avLst/>
          </a:prstGeom>
          <a:noFill/>
        </p:spPr>
        <p:txBody>
          <a:bodyPr wrap="square" rtlCol="0">
            <a:spAutoFit/>
          </a:bodyPr>
          <a:lstStyle/>
          <a:p>
            <a:r>
              <a:rPr lang="en-GB" sz="1000" dirty="0"/>
              <a:t>Clipartpanda.com</a:t>
            </a:r>
          </a:p>
        </p:txBody>
      </p:sp>
      <p:sp>
        <p:nvSpPr>
          <p:cNvPr id="25" name="TextBox 24"/>
          <p:cNvSpPr txBox="1"/>
          <p:nvPr/>
        </p:nvSpPr>
        <p:spPr>
          <a:xfrm>
            <a:off x="8880047" y="6243450"/>
            <a:ext cx="2986352" cy="246221"/>
          </a:xfrm>
          <a:prstGeom prst="rect">
            <a:avLst/>
          </a:prstGeom>
          <a:noFill/>
        </p:spPr>
        <p:txBody>
          <a:bodyPr wrap="square" rtlCol="0">
            <a:spAutoFit/>
          </a:bodyPr>
          <a:lstStyle/>
          <a:p>
            <a:r>
              <a:rPr lang="en-GB" sz="1000" dirty="0">
                <a:cs typeface="Arial" panose="020B0604020202020204" pitchFamily="34" charset="0"/>
              </a:rPr>
              <a:t>David </a:t>
            </a:r>
            <a:r>
              <a:rPr lang="en-GB" sz="1000" dirty="0" err="1">
                <a:cs typeface="Arial" panose="020B0604020202020204" pitchFamily="34" charset="0"/>
              </a:rPr>
              <a:t>Lisbona</a:t>
            </a:r>
            <a:r>
              <a:rPr lang="en-GB" sz="1000" dirty="0">
                <a:cs typeface="Arial" panose="020B0604020202020204" pitchFamily="34" charset="0"/>
              </a:rPr>
              <a:t> from Haifa, Israel, CC BY 2.0</a:t>
            </a:r>
            <a:endParaRPr lang="en-GB" sz="1000" dirty="0"/>
          </a:p>
        </p:txBody>
      </p:sp>
      <p:sp>
        <p:nvSpPr>
          <p:cNvPr id="2" name="TextBox 1"/>
          <p:cNvSpPr txBox="1"/>
          <p:nvPr/>
        </p:nvSpPr>
        <p:spPr>
          <a:xfrm>
            <a:off x="6313421" y="5997075"/>
            <a:ext cx="1936097" cy="707886"/>
          </a:xfrm>
          <a:prstGeom prst="rect">
            <a:avLst/>
          </a:prstGeom>
          <a:noFill/>
        </p:spPr>
        <p:txBody>
          <a:bodyPr wrap="square" rtlCol="0">
            <a:spAutoFit/>
          </a:bodyPr>
          <a:lstStyle/>
          <a:p>
            <a:r>
              <a:rPr lang="en-GB" sz="1000" dirty="0"/>
              <a:t>By Brocken </a:t>
            </a:r>
            <a:r>
              <a:rPr lang="en-GB" sz="1000" dirty="0" err="1"/>
              <a:t>Inaglory</a:t>
            </a:r>
            <a:r>
              <a:rPr lang="en-GB" sz="1000" dirty="0"/>
              <a:t> - Own work, CC BY-SA 3.0, https://commons.wikimedia.org/w/index.php?curid=2563390</a:t>
            </a:r>
          </a:p>
        </p:txBody>
      </p:sp>
    </p:spTree>
    <p:extLst>
      <p:ext uri="{BB962C8B-B14F-4D97-AF65-F5344CB8AC3E}">
        <p14:creationId xmlns:p14="http://schemas.microsoft.com/office/powerpoint/2010/main" val="196701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4" grpId="0"/>
      <p:bldP spid="15" grpId="0"/>
      <p:bldP spid="33" grpId="0"/>
      <p:bldP spid="34" grpId="0"/>
      <p:bldP spid="35" grpId="0"/>
      <p:bldP spid="23" grpId="0"/>
      <p:bldP spid="2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5" y="1849821"/>
            <a:ext cx="11309130" cy="525518"/>
          </a:xfrm>
        </p:spPr>
        <p:txBody>
          <a:bodyPr>
            <a:noAutofit/>
          </a:bodyPr>
          <a:lstStyle/>
          <a:p>
            <a:pPr algn="ctr"/>
            <a:r>
              <a:rPr lang="en-GB" sz="6000" dirty="0"/>
              <a:t>What Makes a Good Research Funding Application?</a:t>
            </a:r>
            <a:br>
              <a:rPr lang="en-GB" sz="6000" dirty="0"/>
            </a:br>
            <a:br>
              <a:rPr lang="en-GB" sz="6000" dirty="0"/>
            </a:br>
            <a:r>
              <a:rPr lang="en-GB" sz="6000" b="1" dirty="0"/>
              <a:t>(1) SUBSTANCE</a:t>
            </a:r>
          </a:p>
        </p:txBody>
      </p:sp>
      <p:pic>
        <p:nvPicPr>
          <p:cNvPr id="3" name="Picture 4" descr="https://images-assets.nasa.gov/image/hubble-captures-vivid-auroras-in-jupiters-atmosphere_28000029525_o/hubble-captures-vivid-auroras-in-jupiters-atmosphere_28000029525_o~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0800" y="3759619"/>
            <a:ext cx="1845585" cy="18369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046374" y="6104806"/>
            <a:ext cx="567558" cy="246221"/>
          </a:xfrm>
          <a:prstGeom prst="rect">
            <a:avLst/>
          </a:prstGeom>
        </p:spPr>
        <p:txBody>
          <a:bodyPr wrap="square">
            <a:spAutoFit/>
          </a:bodyPr>
          <a:lstStyle/>
          <a:p>
            <a:r>
              <a:rPr lang="en-GB" sz="1000" dirty="0">
                <a:cs typeface="Arial" panose="020B0604020202020204" pitchFamily="34" charset="0"/>
              </a:rPr>
              <a:t>NASA</a:t>
            </a:r>
          </a:p>
        </p:txBody>
      </p:sp>
    </p:spTree>
    <p:extLst>
      <p:ext uri="{BB962C8B-B14F-4D97-AF65-F5344CB8AC3E}">
        <p14:creationId xmlns:p14="http://schemas.microsoft.com/office/powerpoint/2010/main" val="8043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3176" y="170039"/>
            <a:ext cx="11151147" cy="878788"/>
          </a:xfrm>
        </p:spPr>
        <p:txBody>
          <a:bodyPr>
            <a:normAutofit fontScale="90000"/>
          </a:bodyPr>
          <a:lstStyle/>
          <a:p>
            <a:r>
              <a:rPr lang="en-GB" sz="3600" b="1" dirty="0">
                <a:solidFill>
                  <a:srgbClr val="193E72"/>
                </a:solidFill>
                <a:latin typeface="Arial" panose="020B0604020202020204" pitchFamily="34" charset="0"/>
                <a:cs typeface="Arial" panose="020B0604020202020204" pitchFamily="34" charset="0"/>
              </a:rPr>
              <a:t>SUBSTANCE</a:t>
            </a:r>
            <a:r>
              <a:rPr lang="en-GB" sz="3600" b="1" dirty="0">
                <a:solidFill>
                  <a:srgbClr val="2EA9B0"/>
                </a:solidFill>
                <a:latin typeface="Arial" panose="020B0604020202020204" pitchFamily="34" charset="0"/>
                <a:cs typeface="Arial" panose="020B0604020202020204" pitchFamily="34" charset="0"/>
              </a:rPr>
              <a:t>: </a:t>
            </a:r>
            <a:r>
              <a:rPr lang="en-GB" sz="3600" dirty="0">
                <a:solidFill>
                  <a:srgbClr val="2EA9B0"/>
                </a:solidFill>
                <a:latin typeface="Arial" panose="020B0604020202020204" pitchFamily="34" charset="0"/>
                <a:cs typeface="Arial" panose="020B0604020202020204" pitchFamily="34" charset="0"/>
              </a:rPr>
              <a:t>[Projects &amp; fellowships with projects] What is </a:t>
            </a:r>
            <a:r>
              <a:rPr lang="en-GB" sz="3600" dirty="0">
                <a:solidFill>
                  <a:srgbClr val="2EA9B0"/>
                </a:solidFill>
              </a:rPr>
              <a:t>a</a:t>
            </a:r>
            <a:r>
              <a:rPr lang="en-GB" sz="3600" dirty="0">
                <a:solidFill>
                  <a:srgbClr val="2EA9B0"/>
                </a:solidFill>
                <a:latin typeface="Arial" panose="020B0604020202020204" pitchFamily="34" charset="0"/>
                <a:cs typeface="Arial" panose="020B0604020202020204" pitchFamily="34" charset="0"/>
              </a:rPr>
              <a:t> Good Research Question?</a:t>
            </a:r>
          </a:p>
        </p:txBody>
      </p:sp>
      <p:sp>
        <p:nvSpPr>
          <p:cNvPr id="9219" name="Rectangle 3"/>
          <p:cNvSpPr>
            <a:spLocks noGrp="1" noChangeArrowheads="1"/>
          </p:cNvSpPr>
          <p:nvPr>
            <p:ph idx="1"/>
          </p:nvPr>
        </p:nvSpPr>
        <p:spPr>
          <a:xfrm>
            <a:off x="3573520" y="1279953"/>
            <a:ext cx="4702037" cy="2098529"/>
          </a:xfrm>
        </p:spPr>
        <p:txBody>
          <a:bodyPr>
            <a:normAutofit lnSpcReduction="10000"/>
          </a:bodyPr>
          <a:lstStyle/>
          <a:p>
            <a:pPr marL="546100" indent="-546100">
              <a:buClr>
                <a:srgbClr val="2EA9B0"/>
              </a:buClr>
              <a:buSzPct val="150000"/>
            </a:pPr>
            <a:r>
              <a:rPr lang="en-GB" sz="2800" dirty="0">
                <a:solidFill>
                  <a:schemeClr val="tx1"/>
                </a:solidFill>
              </a:rPr>
              <a:t>Important</a:t>
            </a:r>
          </a:p>
          <a:p>
            <a:pPr marL="546100" indent="-546100">
              <a:buClr>
                <a:srgbClr val="2EA9B0"/>
              </a:buClr>
              <a:buSzPct val="150000"/>
            </a:pPr>
            <a:r>
              <a:rPr lang="en-GB" sz="2800" dirty="0">
                <a:solidFill>
                  <a:schemeClr val="tx1"/>
                </a:solidFill>
                <a:latin typeface="Arial" panose="020B0604020202020204" pitchFamily="34" charset="0"/>
                <a:cs typeface="Arial" panose="020B0604020202020204" pitchFamily="34" charset="0"/>
              </a:rPr>
              <a:t>Novel</a:t>
            </a:r>
          </a:p>
          <a:p>
            <a:pPr marL="546100" indent="-546100">
              <a:buClr>
                <a:srgbClr val="2EA9B0"/>
              </a:buClr>
              <a:buSzPct val="150000"/>
            </a:pPr>
            <a:r>
              <a:rPr lang="en-GB" sz="2800" dirty="0">
                <a:solidFill>
                  <a:schemeClr val="tx1"/>
                </a:solidFill>
                <a:latin typeface="Arial" panose="020B0604020202020204" pitchFamily="34" charset="0"/>
                <a:cs typeface="Arial" panose="020B0604020202020204" pitchFamily="34" charset="0"/>
              </a:rPr>
              <a:t>Useful  </a:t>
            </a:r>
          </a:p>
          <a:p>
            <a:pPr marL="546100" indent="-546100">
              <a:buClr>
                <a:srgbClr val="2EA9B0"/>
              </a:buClr>
              <a:buSzPct val="150000"/>
            </a:pPr>
            <a:r>
              <a:rPr lang="en-GB" sz="2800" dirty="0">
                <a:solidFill>
                  <a:schemeClr val="tx1"/>
                </a:solidFill>
                <a:latin typeface="Arial" panose="020B0604020202020204" pitchFamily="34" charset="0"/>
                <a:cs typeface="Arial" panose="020B0604020202020204" pitchFamily="34" charset="0"/>
              </a:rPr>
              <a:t>Researchable</a:t>
            </a:r>
          </a:p>
        </p:txBody>
      </p:sp>
      <p:pic>
        <p:nvPicPr>
          <p:cNvPr id="6" name="Content Placeholder 3" descr="ID-1007613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964" y="1279953"/>
            <a:ext cx="2714701"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7181434" y="6119190"/>
            <a:ext cx="18367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000" dirty="0">
                <a:cs typeface="Arial" panose="020B0604020202020204" pitchFamily="34" charset="0"/>
              </a:rPr>
              <a:t>Image: FreeDigitalPhotos.net</a:t>
            </a:r>
          </a:p>
        </p:txBody>
      </p:sp>
      <p:pic>
        <p:nvPicPr>
          <p:cNvPr id="9" name="Picture 2" descr="C:\Users\shyndman\AppData\Local\Microsoft\Windows\Temporary Internet Files\Content.IE5\UPB04CQZ\Light-bulb-2-9347-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4734" y="1382633"/>
            <a:ext cx="461098" cy="9060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2277" y="1279953"/>
            <a:ext cx="3019611" cy="2264708"/>
          </a:xfrm>
          <a:prstGeom prst="rect">
            <a:avLst/>
          </a:prstGeom>
        </p:spPr>
      </p:pic>
      <p:sp>
        <p:nvSpPr>
          <p:cNvPr id="3" name="TextBox 2"/>
          <p:cNvSpPr txBox="1"/>
          <p:nvPr/>
        </p:nvSpPr>
        <p:spPr>
          <a:xfrm>
            <a:off x="10593776" y="6119031"/>
            <a:ext cx="1008112"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Public Domain</a:t>
            </a:r>
          </a:p>
        </p:txBody>
      </p:sp>
      <p:sp>
        <p:nvSpPr>
          <p:cNvPr id="10" name="TextBox 9"/>
          <p:cNvSpPr txBox="1"/>
          <p:nvPr/>
        </p:nvSpPr>
        <p:spPr>
          <a:xfrm>
            <a:off x="3655333" y="3262266"/>
            <a:ext cx="4444470" cy="1569660"/>
          </a:xfrm>
          <a:prstGeom prst="rect">
            <a:avLst/>
          </a:prstGeom>
          <a:noFill/>
        </p:spPr>
        <p:txBody>
          <a:bodyPr wrap="square" rtlCol="0">
            <a:spAutoFit/>
          </a:bodyPr>
          <a:lstStyle/>
          <a:p>
            <a:pPr marL="285750" indent="-285750">
              <a:buClr>
                <a:srgbClr val="00AA9E"/>
              </a:buClr>
              <a:buSzPct val="15000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514350" indent="-514350">
              <a:buClr>
                <a:srgbClr val="6667AD"/>
              </a:buClr>
              <a:buSzPct val="150000"/>
              <a:buFont typeface="Arial" panose="020B0604020202020204" pitchFamily="34" charset="0"/>
              <a:buChar char="•"/>
            </a:pPr>
            <a:r>
              <a:rPr lang="en-GB" sz="1600" dirty="0">
                <a:latin typeface="Arial" panose="020B0604020202020204" pitchFamily="34" charset="0"/>
                <a:cs typeface="Arial" panose="020B0604020202020204" pitchFamily="34" charset="0"/>
              </a:rPr>
              <a:t>‘Mission’/ aims &amp; objectives/ of funder</a:t>
            </a:r>
          </a:p>
          <a:p>
            <a:pPr marL="514350" indent="-514350">
              <a:buClr>
                <a:srgbClr val="6667AD"/>
              </a:buClr>
              <a:buSzPct val="150000"/>
              <a:buFont typeface="Arial" panose="020B0604020202020204" pitchFamily="34" charset="0"/>
              <a:buChar char="•"/>
            </a:pPr>
            <a:r>
              <a:rPr lang="en-GB" sz="1600" dirty="0">
                <a:latin typeface="Arial" panose="020B0604020202020204" pitchFamily="34" charset="0"/>
                <a:cs typeface="Arial" panose="020B0604020202020204" pitchFamily="34" charset="0"/>
              </a:rPr>
              <a:t>Projects funded</a:t>
            </a:r>
          </a:p>
          <a:p>
            <a:pPr marL="514350" indent="-514350">
              <a:buClr>
                <a:srgbClr val="6667AD"/>
              </a:buClr>
              <a:buSzPct val="150000"/>
              <a:buFont typeface="Arial" panose="020B0604020202020204" pitchFamily="34" charset="0"/>
              <a:buChar char="•"/>
            </a:pPr>
            <a:r>
              <a:rPr lang="en-GB" sz="1600" dirty="0">
                <a:latin typeface="Arial" panose="020B0604020202020204" pitchFamily="34" charset="0"/>
                <a:cs typeface="Arial" panose="020B0604020202020204" pitchFamily="34" charset="0"/>
              </a:rPr>
              <a:t>Eligibility criteria</a:t>
            </a:r>
          </a:p>
          <a:p>
            <a:pPr marL="514350" indent="-514350">
              <a:buClr>
                <a:srgbClr val="6667AD"/>
              </a:buClr>
              <a:buSzPct val="150000"/>
              <a:buFont typeface="Arial" panose="020B0604020202020204" pitchFamily="34" charset="0"/>
              <a:buChar char="•"/>
            </a:pPr>
            <a:r>
              <a:rPr lang="en-GB" sz="1600" dirty="0">
                <a:latin typeface="Arial" panose="020B0604020202020204" pitchFamily="34" charset="0"/>
                <a:cs typeface="Arial" panose="020B0604020202020204" pitchFamily="34" charset="0"/>
              </a:rPr>
              <a:t>Guidance notes</a:t>
            </a:r>
          </a:p>
          <a:p>
            <a:pPr marL="285750" indent="-285750">
              <a:buClr>
                <a:srgbClr val="00AA9E"/>
              </a:buClr>
              <a:buSzPct val="15000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p:txBody>
      </p:sp>
      <p:sp>
        <p:nvSpPr>
          <p:cNvPr id="11" name="Content Placeholder 2"/>
          <p:cNvSpPr txBox="1">
            <a:spLocks/>
          </p:cNvSpPr>
          <p:nvPr/>
        </p:nvSpPr>
        <p:spPr>
          <a:xfrm>
            <a:off x="6621518" y="4340367"/>
            <a:ext cx="5854261" cy="202488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rgbClr val="193E72"/>
              </a:buClr>
              <a:buSzPts val="2400"/>
              <a:buFont typeface="Arial"/>
              <a:buChar char="•"/>
              <a:defRPr sz="2400" b="0" i="0" u="none" strike="noStrike" cap="none">
                <a:solidFill>
                  <a:srgbClr val="193E72"/>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100000"/>
              </a:lnSpc>
              <a:spcBef>
                <a:spcPts val="0"/>
              </a:spcBef>
              <a:buClr>
                <a:srgbClr val="2EA9B0"/>
              </a:buClr>
              <a:buSzPct val="150000"/>
              <a:buFont typeface="Arial"/>
              <a:buNone/>
            </a:pPr>
            <a:r>
              <a:rPr lang="en-GB" sz="1600" dirty="0"/>
              <a:t>Will the Proposed Study Methods Answer the Question?</a:t>
            </a:r>
            <a:endParaRPr lang="en-GB" sz="1600" dirty="0">
              <a:solidFill>
                <a:schemeClr val="tx1"/>
              </a:solidFill>
            </a:endParaRPr>
          </a:p>
          <a:p>
            <a:pPr marL="342900" indent="-342900">
              <a:lnSpc>
                <a:spcPct val="100000"/>
              </a:lnSpc>
              <a:spcBef>
                <a:spcPts val="0"/>
              </a:spcBef>
              <a:buClr>
                <a:srgbClr val="2EA9B0"/>
              </a:buClr>
              <a:buSzPct val="150000"/>
            </a:pPr>
            <a:r>
              <a:rPr lang="en-GB" sz="1600" dirty="0">
                <a:solidFill>
                  <a:schemeClr val="tx1"/>
                </a:solidFill>
              </a:rPr>
              <a:t>Will the research plan deliver?</a:t>
            </a:r>
          </a:p>
          <a:p>
            <a:pPr marL="342900" indent="-342900">
              <a:lnSpc>
                <a:spcPct val="100000"/>
              </a:lnSpc>
              <a:spcBef>
                <a:spcPts val="0"/>
              </a:spcBef>
              <a:buClr>
                <a:srgbClr val="2EA9B0"/>
              </a:buClr>
              <a:buSzPct val="150000"/>
            </a:pPr>
            <a:r>
              <a:rPr lang="en-GB" sz="1600" dirty="0">
                <a:solidFill>
                  <a:schemeClr val="tx1"/>
                </a:solidFill>
              </a:rPr>
              <a:t>Is it appropriate &amp; scientifically rigorous?</a:t>
            </a:r>
          </a:p>
          <a:p>
            <a:pPr marL="342900" indent="-342900">
              <a:lnSpc>
                <a:spcPct val="100000"/>
              </a:lnSpc>
              <a:spcBef>
                <a:spcPts val="0"/>
              </a:spcBef>
              <a:buClr>
                <a:srgbClr val="2EA9B0"/>
              </a:buClr>
              <a:buSzPct val="150000"/>
            </a:pPr>
            <a:r>
              <a:rPr lang="en-GB" sz="1600" dirty="0">
                <a:solidFill>
                  <a:schemeClr val="tx1"/>
                </a:solidFill>
              </a:rPr>
              <a:t>Is the plan feasible?</a:t>
            </a:r>
          </a:p>
          <a:p>
            <a:pPr marL="342900" indent="-342900">
              <a:lnSpc>
                <a:spcPct val="100000"/>
              </a:lnSpc>
              <a:spcBef>
                <a:spcPts val="0"/>
              </a:spcBef>
              <a:buClr>
                <a:srgbClr val="2EA9B0"/>
              </a:buClr>
              <a:buSzPct val="150000"/>
            </a:pPr>
            <a:r>
              <a:rPr lang="en-GB" sz="1600" dirty="0">
                <a:solidFill>
                  <a:schemeClr val="tx1"/>
                </a:solidFill>
              </a:rPr>
              <a:t>Will it deliver useful outputs?</a:t>
            </a:r>
            <a:endParaRPr lang="en-GB" sz="1600" dirty="0"/>
          </a:p>
        </p:txBody>
      </p:sp>
      <p:sp>
        <p:nvSpPr>
          <p:cNvPr id="4" name="Rectangle 3"/>
          <p:cNvSpPr/>
          <p:nvPr/>
        </p:nvSpPr>
        <p:spPr>
          <a:xfrm>
            <a:off x="5719913" y="1319304"/>
            <a:ext cx="2204450" cy="523220"/>
          </a:xfrm>
          <a:prstGeom prst="rect">
            <a:avLst/>
          </a:prstGeom>
        </p:spPr>
        <p:txBody>
          <a:bodyPr wrap="none">
            <a:spAutoFit/>
          </a:bodyPr>
          <a:lstStyle/>
          <a:p>
            <a:r>
              <a:rPr lang="en-GB" sz="2800" dirty="0">
                <a:solidFill>
                  <a:schemeClr val="tx1"/>
                </a:solidFill>
              </a:rPr>
              <a:t>to the funder</a:t>
            </a:r>
            <a:endParaRPr lang="en-GB" sz="2800" dirty="0"/>
          </a:p>
        </p:txBody>
      </p:sp>
    </p:spTree>
    <p:extLst>
      <p:ext uri="{BB962C8B-B14F-4D97-AF65-F5344CB8AC3E}">
        <p14:creationId xmlns:p14="http://schemas.microsoft.com/office/powerpoint/2010/main" val="254998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5" presetClass="emph" presetSubtype="0" grpId="0" nodeType="withEffect">
                                  <p:stCondLst>
                                    <p:cond delay="0"/>
                                  </p:stCondLst>
                                  <p:iterate type="lt">
                                    <p:tmAbs val="25"/>
                                  </p:iterate>
                                  <p:childTnLst>
                                    <p:set>
                                      <p:cBhvr override="childStyle">
                                        <p:cTn id="8" dur="indefinite"/>
                                        <p:tgtEl>
                                          <p:spTgt spid="4"/>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15" presetClass="emph" presetSubtype="0" nodeType="clickEffect">
                                  <p:stCondLst>
                                    <p:cond delay="0"/>
                                  </p:stCondLst>
                                  <p:iterate type="lt">
                                    <p:tmAbs val="25"/>
                                  </p:iterate>
                                  <p:childTnLst>
                                    <p:set>
                                      <p:cBhvr override="childStyle">
                                        <p:cTn id="12" dur="indefinite"/>
                                        <p:tgtEl>
                                          <p:spTgt spid="9219">
                                            <p:txEl>
                                              <p:pRg st="3" end="3"/>
                                            </p:txEl>
                                          </p:spTgt>
                                        </p:tgtEl>
                                        <p:attrNameLst>
                                          <p:attrName>style.fontWeight</p:attrName>
                                        </p:attrNameLst>
                                      </p:cBhvr>
                                      <p:to>
                                        <p:strVal val="bold"/>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5" name="Rectangle 12"/>
          <p:cNvSpPr>
            <a:spLocks noGrp="1" noChangeArrowheads="1"/>
          </p:cNvSpPr>
          <p:nvPr>
            <p:ph type="ctrTitle"/>
          </p:nvPr>
        </p:nvSpPr>
        <p:spPr>
          <a:xfrm>
            <a:off x="1432193" y="2877322"/>
            <a:ext cx="9139362" cy="1584176"/>
          </a:xfrm>
          <a:noFill/>
        </p:spPr>
        <p:txBody>
          <a:bodyPr anchor="ctr">
            <a:noAutofit/>
          </a:bodyPr>
          <a:lstStyle/>
          <a:p>
            <a:br>
              <a:rPr lang="en-GB" sz="6000" dirty="0"/>
            </a:br>
            <a:br>
              <a:rPr lang="en-GB" sz="6000" dirty="0"/>
            </a:br>
            <a:r>
              <a:rPr lang="en-GB" sz="6000" b="1" dirty="0"/>
              <a:t>Writing Successful Funding Applications (including Fellowships)</a:t>
            </a:r>
            <a:br>
              <a:rPr lang="en-GB" sz="6000" b="1" dirty="0"/>
            </a:br>
            <a:br>
              <a:rPr lang="en-GB" sz="6000" dirty="0"/>
            </a:br>
            <a:br>
              <a:rPr lang="en-GB" sz="6000" b="1" dirty="0"/>
            </a:br>
            <a:br>
              <a:rPr lang="en-GB" sz="6000" b="1" dirty="0"/>
            </a:br>
            <a:endParaRPr lang="en-GB" sz="6000" dirty="0"/>
          </a:p>
        </p:txBody>
      </p:sp>
      <p:sp>
        <p:nvSpPr>
          <p:cNvPr id="3" name="TextBox 2"/>
          <p:cNvSpPr txBox="1"/>
          <p:nvPr/>
        </p:nvSpPr>
        <p:spPr>
          <a:xfrm>
            <a:off x="2129088" y="4296245"/>
            <a:ext cx="8156028" cy="1384995"/>
          </a:xfrm>
          <a:prstGeom prst="rect">
            <a:avLst/>
          </a:prstGeom>
          <a:noFill/>
        </p:spPr>
        <p:txBody>
          <a:bodyPr wrap="square" rtlCol="0">
            <a:spAutoFit/>
          </a:bodyPr>
          <a:lstStyle/>
          <a:p>
            <a:pPr algn="ctr"/>
            <a:r>
              <a:rPr lang="en-GB" sz="2800" dirty="0">
                <a:solidFill>
                  <a:schemeClr val="bg1"/>
                </a:solidFill>
              </a:rPr>
              <a:t>Sophie Hyndman</a:t>
            </a:r>
          </a:p>
          <a:p>
            <a:pPr algn="ctr"/>
            <a:r>
              <a:rPr lang="en-GB" sz="2800" dirty="0">
                <a:solidFill>
                  <a:schemeClr val="bg1"/>
                </a:solidFill>
              </a:rPr>
              <a:t>Deputy Director &amp; Senior Research Adviser</a:t>
            </a:r>
          </a:p>
          <a:p>
            <a:pPr algn="ctr"/>
            <a:r>
              <a:rPr lang="en-GB" sz="2800" dirty="0">
                <a:solidFill>
                  <a:schemeClr val="bg1"/>
                </a:solidFill>
              </a:rPr>
              <a:t>NIHR RSS University of Southampton &amp; Partners</a:t>
            </a:r>
          </a:p>
        </p:txBody>
      </p:sp>
    </p:spTree>
    <p:extLst>
      <p:ext uri="{BB962C8B-B14F-4D97-AF65-F5344CB8AC3E}">
        <p14:creationId xmlns:p14="http://schemas.microsoft.com/office/powerpoint/2010/main" val="2402690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6753" y="1050262"/>
            <a:ext cx="10383415" cy="1138773"/>
          </a:xfrm>
          <a:prstGeom prst="rect">
            <a:avLst/>
          </a:prstGeom>
          <a:noFill/>
        </p:spPr>
        <p:txBody>
          <a:bodyPr wrap="square" rtlCol="0">
            <a:spAutoFit/>
          </a:bodyPr>
          <a:lstStyle/>
          <a:p>
            <a:pPr marL="285750" indent="-285750">
              <a:buClr>
                <a:srgbClr val="2EA9B0"/>
              </a:buClr>
              <a:buSzPct val="150000"/>
              <a:buFont typeface="Arial" panose="020B0604020202020204" pitchFamily="34" charset="0"/>
              <a:buChar char="•"/>
            </a:pPr>
            <a:r>
              <a:rPr lang="en-GB" sz="2400" dirty="0">
                <a:latin typeface="Arial" panose="020B0604020202020204" pitchFamily="34" charset="0"/>
                <a:cs typeface="Arial" panose="020B0604020202020204" pitchFamily="34" charset="0"/>
              </a:rPr>
              <a:t>Answer all questions that </a:t>
            </a:r>
            <a:r>
              <a:rPr lang="en-GB" sz="2400" i="1" dirty="0">
                <a:latin typeface="Arial" panose="020B0604020202020204" pitchFamily="34" charset="0"/>
                <a:cs typeface="Arial" panose="020B0604020202020204" pitchFamily="34" charset="0"/>
              </a:rPr>
              <a:t>might</a:t>
            </a:r>
            <a:r>
              <a:rPr lang="en-GB" sz="2400" dirty="0">
                <a:latin typeface="Arial" panose="020B0604020202020204" pitchFamily="34" charset="0"/>
                <a:cs typeface="Arial" panose="020B0604020202020204" pitchFamily="34" charset="0"/>
              </a:rPr>
              <a:t> be asked of your written application</a:t>
            </a:r>
          </a:p>
          <a:p>
            <a:pPr marL="285750" indent="-285750">
              <a:buClr>
                <a:srgbClr val="00AA9E"/>
              </a:buClr>
              <a:buSzPct val="1500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pic>
        <p:nvPicPr>
          <p:cNvPr id="2050" name="Picture 2" descr="Download Free Banksy Art Wall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6377" y="3319603"/>
            <a:ext cx="3592913" cy="22484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872833" y="6262948"/>
            <a:ext cx="1725152" cy="246221"/>
          </a:xfrm>
          <a:prstGeom prst="rect">
            <a:avLst/>
          </a:prstGeom>
        </p:spPr>
        <p:txBody>
          <a:bodyPr wrap="none">
            <a:spAutoFit/>
          </a:bodyPr>
          <a:lstStyle/>
          <a:p>
            <a:r>
              <a:rPr lang="en-GB" sz="1000" dirty="0">
                <a:latin typeface="Arial" panose="020B0604020202020204" pitchFamily="34" charset="0"/>
                <a:cs typeface="Arial" panose="020B0604020202020204" pitchFamily="34" charset="0"/>
              </a:rPr>
              <a:t>Banksy; www.pixelstalk.net</a:t>
            </a:r>
          </a:p>
        </p:txBody>
      </p:sp>
      <p:sp>
        <p:nvSpPr>
          <p:cNvPr id="5" name="Rectangle 4"/>
          <p:cNvSpPr/>
          <p:nvPr/>
        </p:nvSpPr>
        <p:spPr>
          <a:xfrm>
            <a:off x="456753" y="199343"/>
            <a:ext cx="9930924" cy="646331"/>
          </a:xfrm>
          <a:prstGeom prst="rect">
            <a:avLst/>
          </a:prstGeom>
        </p:spPr>
        <p:txBody>
          <a:bodyPr wrap="none">
            <a:spAutoFit/>
          </a:bodyPr>
          <a:lstStyle/>
          <a:p>
            <a:r>
              <a:rPr lang="en-GB" sz="3600" dirty="0">
                <a:solidFill>
                  <a:srgbClr val="2EA9B0"/>
                </a:solidFill>
                <a:latin typeface="Arial" panose="020B0604020202020204" pitchFamily="34" charset="0"/>
                <a:cs typeface="Arial" panose="020B0604020202020204" pitchFamily="34" charset="0"/>
              </a:rPr>
              <a:t>In Your Application, Demonstrate Your Thinking</a:t>
            </a:r>
          </a:p>
        </p:txBody>
      </p:sp>
      <p:sp>
        <p:nvSpPr>
          <p:cNvPr id="4" name="Rectangle 3"/>
          <p:cNvSpPr/>
          <p:nvPr/>
        </p:nvSpPr>
        <p:spPr>
          <a:xfrm>
            <a:off x="456753" y="1782420"/>
            <a:ext cx="7035729" cy="3785652"/>
          </a:xfrm>
          <a:prstGeom prst="rect">
            <a:avLst/>
          </a:prstGeom>
        </p:spPr>
        <p:txBody>
          <a:bodyPr wrap="square">
            <a:spAutoFit/>
          </a:bodyPr>
          <a:lstStyle/>
          <a:p>
            <a:pPr marL="285750" indent="-285750">
              <a:buClr>
                <a:srgbClr val="2EA9B0"/>
              </a:buClr>
              <a:buSzPct val="150000"/>
              <a:buFont typeface="Arial" panose="020B0604020202020204" pitchFamily="34" charset="0"/>
              <a:buChar char="•"/>
            </a:pPr>
            <a:r>
              <a:rPr lang="en-GB" sz="2400" dirty="0">
                <a:latin typeface="Arial" panose="020B0604020202020204" pitchFamily="34" charset="0"/>
                <a:cs typeface="Arial" panose="020B0604020202020204" pitchFamily="34" charset="0"/>
              </a:rPr>
              <a:t>Pre-empt criticism &amp; confront it</a:t>
            </a:r>
          </a:p>
          <a:p>
            <a:pPr marL="285750" indent="-285750">
              <a:buClr>
                <a:srgbClr val="00AA9E"/>
              </a:buClr>
              <a:buSzPct val="1500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800100" lvl="1" indent="-342900">
              <a:buClr>
                <a:srgbClr val="6667AD"/>
              </a:buClr>
              <a:buSzPct val="150000"/>
              <a:buFont typeface="Arial" panose="020B0604020202020204" pitchFamily="34" charset="0"/>
              <a:buChar char="̶"/>
            </a:pPr>
            <a:r>
              <a:rPr lang="en-GB" sz="2400" dirty="0">
                <a:latin typeface="Arial" panose="020B0604020202020204" pitchFamily="34" charset="0"/>
                <a:cs typeface="Arial" panose="020B0604020202020204" pitchFamily="34" charset="0"/>
              </a:rPr>
              <a:t>Acknowledge weaknesses &amp; remove or mitigate where possible</a:t>
            </a:r>
          </a:p>
          <a:p>
            <a:pPr lvl="1">
              <a:buClr>
                <a:srgbClr val="6667AD"/>
              </a:buClr>
              <a:buSzPct val="150000"/>
            </a:pPr>
            <a:r>
              <a:rPr lang="en-GB" sz="2400" dirty="0">
                <a:latin typeface="Arial" panose="020B0604020202020204" pitchFamily="34" charset="0"/>
                <a:cs typeface="Arial" panose="020B0604020202020204" pitchFamily="34" charset="0"/>
              </a:rPr>
              <a:t> </a:t>
            </a:r>
          </a:p>
          <a:p>
            <a:pPr marL="800100" lvl="1" indent="-342900">
              <a:buClr>
                <a:srgbClr val="6667AD"/>
              </a:buClr>
              <a:buSzPct val="150000"/>
              <a:buFont typeface="Arial" panose="020B0604020202020204" pitchFamily="34" charset="0"/>
              <a:buChar char="̶"/>
            </a:pPr>
            <a:r>
              <a:rPr lang="en-GB" sz="2400" dirty="0">
                <a:latin typeface="Arial" panose="020B0604020202020204" pitchFamily="34" charset="0"/>
                <a:cs typeface="Arial" panose="020B0604020202020204" pitchFamily="34" charset="0"/>
              </a:rPr>
              <a:t>Discuss strengths over alternative approaches</a:t>
            </a:r>
          </a:p>
          <a:p>
            <a:pPr marL="800100" lvl="1" indent="-342900">
              <a:buClr>
                <a:srgbClr val="6667AD"/>
              </a:buClr>
              <a:buSzPct val="1500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800100" lvl="1" indent="-342900">
              <a:buClr>
                <a:srgbClr val="6667AD"/>
              </a:buClr>
              <a:buSzPct val="150000"/>
              <a:buFont typeface="Arial" panose="020B0604020202020204" pitchFamily="34" charset="0"/>
              <a:buChar char="̶"/>
            </a:pPr>
            <a:r>
              <a:rPr lang="en-GB" sz="2400" i="1" dirty="0">
                <a:latin typeface="Arial" panose="020B0604020202020204" pitchFamily="34" charset="0"/>
                <a:cs typeface="Arial" panose="020B0604020202020204" pitchFamily="34" charset="0"/>
              </a:rPr>
              <a:t>There is rarely a perfect </a:t>
            </a:r>
          </a:p>
          <a:p>
            <a:pPr lvl="1">
              <a:buClr>
                <a:srgbClr val="6667AD"/>
              </a:buClr>
              <a:buSzPct val="150000"/>
              <a:tabLst>
                <a:tab pos="809625" algn="l"/>
              </a:tabLst>
            </a:pPr>
            <a:r>
              <a:rPr lang="en-GB" sz="2400" i="1" dirty="0">
                <a:latin typeface="Arial" panose="020B0604020202020204" pitchFamily="34" charset="0"/>
                <a:cs typeface="Arial" panose="020B0604020202020204" pitchFamily="34" charset="0"/>
              </a:rPr>
              <a:t>	method!</a:t>
            </a:r>
          </a:p>
        </p:txBody>
      </p:sp>
    </p:spTree>
    <p:extLst>
      <p:ext uri="{BB962C8B-B14F-4D97-AF65-F5344CB8AC3E}">
        <p14:creationId xmlns:p14="http://schemas.microsoft.com/office/powerpoint/2010/main" val="742430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225" y="295425"/>
            <a:ext cx="5040808" cy="646331"/>
          </a:xfrm>
          <a:prstGeom prst="rect">
            <a:avLst/>
          </a:prstGeom>
          <a:noFill/>
        </p:spPr>
        <p:txBody>
          <a:bodyPr wrap="square" rtlCol="0">
            <a:spAutoFit/>
          </a:bodyPr>
          <a:lstStyle/>
          <a:p>
            <a:r>
              <a:rPr lang="en-GB" sz="3600" dirty="0">
                <a:solidFill>
                  <a:srgbClr val="193E72"/>
                </a:solidFill>
                <a:latin typeface="Arial" panose="020B0604020202020204" pitchFamily="34" charset="0"/>
                <a:cs typeface="Arial" panose="020B0604020202020204" pitchFamily="34" charset="0"/>
              </a:rPr>
              <a:t>Literary Interlude</a:t>
            </a:r>
          </a:p>
        </p:txBody>
      </p:sp>
      <p:pic>
        <p:nvPicPr>
          <p:cNvPr id="4" name="Picture 4" descr="woman%20reading%20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908" y="203815"/>
            <a:ext cx="2160240" cy="8280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he Three Little Pigs 3"/>
          <p:cNvPicPr/>
          <p:nvPr/>
        </p:nvPicPr>
        <p:blipFill>
          <a:blip r:embed="rId3">
            <a:extLst>
              <a:ext uri="{28A0092B-C50C-407E-A947-70E740481C1C}">
                <a14:useLocalDpi xmlns:a14="http://schemas.microsoft.com/office/drawing/2010/main" val="0"/>
              </a:ext>
            </a:extLst>
          </a:blip>
          <a:srcRect/>
          <a:stretch>
            <a:fillRect/>
          </a:stretch>
        </p:blipFill>
        <p:spPr bwMode="auto">
          <a:xfrm>
            <a:off x="4286992" y="1122060"/>
            <a:ext cx="6282826" cy="4637472"/>
          </a:xfrm>
          <a:prstGeom prst="rect">
            <a:avLst/>
          </a:prstGeom>
          <a:noFill/>
          <a:ln>
            <a:noFill/>
          </a:ln>
        </p:spPr>
      </p:pic>
      <p:sp>
        <p:nvSpPr>
          <p:cNvPr id="7" name="Rectangle 6"/>
          <p:cNvSpPr/>
          <p:nvPr/>
        </p:nvSpPr>
        <p:spPr>
          <a:xfrm>
            <a:off x="400225" y="1299260"/>
            <a:ext cx="3886767" cy="523220"/>
          </a:xfrm>
          <a:prstGeom prst="rect">
            <a:avLst/>
          </a:prstGeom>
        </p:spPr>
        <p:txBody>
          <a:bodyPr wrap="square">
            <a:spAutoFit/>
          </a:bodyPr>
          <a:lstStyle/>
          <a:p>
            <a:r>
              <a:rPr lang="en-GB" sz="2800" dirty="0">
                <a:solidFill>
                  <a:srgbClr val="2EA9B0"/>
                </a:solidFill>
                <a:latin typeface="Arial" panose="020B0604020202020204" pitchFamily="34" charset="0"/>
                <a:cs typeface="Arial" panose="020B0604020202020204" pitchFamily="34" charset="0"/>
              </a:rPr>
              <a:t>You don’t want this…</a:t>
            </a:r>
          </a:p>
        </p:txBody>
      </p:sp>
      <p:sp>
        <p:nvSpPr>
          <p:cNvPr id="8" name="TextBox 7"/>
          <p:cNvSpPr txBox="1"/>
          <p:nvPr/>
        </p:nvSpPr>
        <p:spPr>
          <a:xfrm>
            <a:off x="10402115" y="6150210"/>
            <a:ext cx="1368152"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Clipartpanda.com</a:t>
            </a:r>
          </a:p>
        </p:txBody>
      </p:sp>
    </p:spTree>
    <p:extLst>
      <p:ext uri="{BB962C8B-B14F-4D97-AF65-F5344CB8AC3E}">
        <p14:creationId xmlns:p14="http://schemas.microsoft.com/office/powerpoint/2010/main" val="3149573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Three Little Pigs 5"/>
          <p:cNvPicPr/>
          <p:nvPr/>
        </p:nvPicPr>
        <p:blipFill>
          <a:blip r:embed="rId2">
            <a:extLst>
              <a:ext uri="{28A0092B-C50C-407E-A947-70E740481C1C}">
                <a14:useLocalDpi xmlns:a14="http://schemas.microsoft.com/office/drawing/2010/main" val="0"/>
              </a:ext>
            </a:extLst>
          </a:blip>
          <a:srcRect/>
          <a:stretch>
            <a:fillRect/>
          </a:stretch>
        </p:blipFill>
        <p:spPr bwMode="auto">
          <a:xfrm>
            <a:off x="3701947" y="673532"/>
            <a:ext cx="6912767" cy="5040560"/>
          </a:xfrm>
          <a:prstGeom prst="rect">
            <a:avLst/>
          </a:prstGeom>
          <a:noFill/>
          <a:ln>
            <a:noFill/>
          </a:ln>
        </p:spPr>
      </p:pic>
      <p:sp>
        <p:nvSpPr>
          <p:cNvPr id="4" name="Rectangle 3"/>
          <p:cNvSpPr/>
          <p:nvPr/>
        </p:nvSpPr>
        <p:spPr>
          <a:xfrm>
            <a:off x="532271" y="673532"/>
            <a:ext cx="4372238" cy="523220"/>
          </a:xfrm>
          <a:prstGeom prst="rect">
            <a:avLst/>
          </a:prstGeom>
        </p:spPr>
        <p:txBody>
          <a:bodyPr wrap="square">
            <a:spAutoFit/>
          </a:bodyPr>
          <a:lstStyle/>
          <a:p>
            <a:r>
              <a:rPr lang="en-GB" sz="2800" dirty="0">
                <a:solidFill>
                  <a:srgbClr val="2EA9B0"/>
                </a:solidFill>
                <a:latin typeface="Arial" panose="020B0604020202020204" pitchFamily="34" charset="0"/>
                <a:cs typeface="Arial" panose="020B0604020202020204" pitchFamily="34" charset="0"/>
              </a:rPr>
              <a:t>You want this…</a:t>
            </a:r>
          </a:p>
        </p:txBody>
      </p:sp>
    </p:spTree>
    <p:extLst>
      <p:ext uri="{BB962C8B-B14F-4D97-AF65-F5344CB8AC3E}">
        <p14:creationId xmlns:p14="http://schemas.microsoft.com/office/powerpoint/2010/main" val="2224376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58635" y="1830682"/>
            <a:ext cx="10353992" cy="3539430"/>
          </a:xfrm>
          <a:prstGeom prst="rect">
            <a:avLst/>
          </a:prstGeom>
          <a:noFill/>
        </p:spPr>
        <p:txBody>
          <a:bodyPr wrap="square" rtlCol="0">
            <a:spAutoFit/>
          </a:bodyPr>
          <a:lstStyle/>
          <a:p>
            <a:pPr marL="457200" indent="-457200">
              <a:buClr>
                <a:srgbClr val="2EA9B0"/>
              </a:buClr>
              <a:buSzPct val="150000"/>
              <a:buFont typeface="Arial" panose="020B0604020202020204" pitchFamily="34" charset="0"/>
              <a:buChar char="•"/>
            </a:pPr>
            <a:r>
              <a:rPr lang="en-GB" sz="3200" dirty="0">
                <a:latin typeface="Arial" panose="020B0604020202020204" pitchFamily="34" charset="0"/>
                <a:cs typeface="Arial" panose="020B0604020202020204" pitchFamily="34" charset="0"/>
              </a:rPr>
              <a:t>Applying for award at right level for you in terms of background, expertise &amp; track record</a:t>
            </a:r>
          </a:p>
          <a:p>
            <a:pPr marL="457200" indent="-457200">
              <a:buClr>
                <a:srgbClr val="2EA9B0"/>
              </a:buClr>
              <a:buSzPct val="150000"/>
              <a:buFont typeface="Arial" panose="020B0604020202020204" pitchFamily="34" charset="0"/>
              <a:buChar char="•"/>
            </a:pPr>
            <a:endParaRPr lang="en-GB" sz="3200" dirty="0">
              <a:latin typeface="Arial" panose="020B0604020202020204" pitchFamily="34" charset="0"/>
              <a:cs typeface="Arial" panose="020B0604020202020204" pitchFamily="34" charset="0"/>
            </a:endParaRPr>
          </a:p>
          <a:p>
            <a:pPr marL="457200" indent="-457200">
              <a:buClr>
                <a:srgbClr val="2EA9B0"/>
              </a:buClr>
              <a:buSzPct val="150000"/>
              <a:buFont typeface="Arial" panose="020B0604020202020204" pitchFamily="34" charset="0"/>
              <a:buChar char="•"/>
            </a:pPr>
            <a:r>
              <a:rPr lang="en-GB" sz="3200" dirty="0">
                <a:latin typeface="Arial" panose="020B0604020202020204" pitchFamily="34" charset="0"/>
                <a:cs typeface="Arial" panose="020B0604020202020204" pitchFamily="34" charset="0"/>
              </a:rPr>
              <a:t>You have support to cover all major methodological/ other important areas</a:t>
            </a:r>
          </a:p>
          <a:p>
            <a:pPr marL="457200" indent="-457200">
              <a:buClr>
                <a:srgbClr val="2EA9B0"/>
              </a:buClr>
              <a:buSzPct val="150000"/>
              <a:buFont typeface="Arial" panose="020B0604020202020204" pitchFamily="34" charset="0"/>
              <a:buChar char="•"/>
            </a:pPr>
            <a:endParaRPr lang="en-GB" sz="3200" dirty="0">
              <a:latin typeface="Arial" panose="020B0604020202020204" pitchFamily="34" charset="0"/>
              <a:cs typeface="Arial" panose="020B0604020202020204" pitchFamily="34" charset="0"/>
            </a:endParaRPr>
          </a:p>
          <a:p>
            <a:pPr marL="457200" indent="-457200">
              <a:buClr>
                <a:srgbClr val="2EA9B0"/>
              </a:buClr>
              <a:buSzPct val="150000"/>
              <a:buFont typeface="Arial" panose="020B0604020202020204" pitchFamily="34" charset="0"/>
              <a:buChar char="•"/>
            </a:pPr>
            <a:r>
              <a:rPr lang="en-GB" sz="3200" dirty="0">
                <a:latin typeface="Arial" panose="020B0604020202020204" pitchFamily="34" charset="0"/>
                <a:cs typeface="Arial" panose="020B0604020202020204" pitchFamily="34" charset="0"/>
              </a:rPr>
              <a:t>You have eligible institutional support</a:t>
            </a:r>
          </a:p>
        </p:txBody>
      </p:sp>
      <p:sp>
        <p:nvSpPr>
          <p:cNvPr id="8" name="Rectangle 2">
            <a:extLst>
              <a:ext uri="{FF2B5EF4-FFF2-40B4-BE49-F238E27FC236}">
                <a16:creationId xmlns:a16="http://schemas.microsoft.com/office/drawing/2014/main" id="{2DFD7910-28C2-4407-AAEB-557845CB8D5E}"/>
              </a:ext>
            </a:extLst>
          </p:cNvPr>
          <p:cNvSpPr>
            <a:spLocks noGrp="1" noChangeArrowheads="1"/>
          </p:cNvSpPr>
          <p:nvPr>
            <p:ph type="title"/>
          </p:nvPr>
        </p:nvSpPr>
        <p:spPr>
          <a:xfrm>
            <a:off x="361480" y="530540"/>
            <a:ext cx="11151147" cy="878788"/>
          </a:xfrm>
        </p:spPr>
        <p:txBody>
          <a:bodyPr>
            <a:noAutofit/>
          </a:bodyPr>
          <a:lstStyle/>
          <a:p>
            <a:r>
              <a:rPr lang="en-GB" sz="3600" b="1" dirty="0">
                <a:solidFill>
                  <a:srgbClr val="193E72"/>
                </a:solidFill>
                <a:latin typeface="Arial" panose="020B0604020202020204" pitchFamily="34" charset="0"/>
                <a:cs typeface="Arial" panose="020B0604020202020204" pitchFamily="34" charset="0"/>
              </a:rPr>
              <a:t>SUBSTANCE</a:t>
            </a:r>
            <a:r>
              <a:rPr lang="en-GB" sz="3600" b="1" dirty="0">
                <a:latin typeface="Arial" panose="020B0604020202020204" pitchFamily="34" charset="0"/>
                <a:cs typeface="Arial" panose="020B0604020202020204" pitchFamily="34" charset="0"/>
              </a:rPr>
              <a:t>:</a:t>
            </a:r>
            <a:r>
              <a:rPr lang="en-GB" sz="3600" dirty="0">
                <a:solidFill>
                  <a:srgbClr val="2EA9B0"/>
                </a:solidFill>
                <a:latin typeface="Arial" panose="020B0604020202020204" pitchFamily="34" charset="0"/>
                <a:cs typeface="Arial" panose="020B0604020202020204" pitchFamily="34" charset="0"/>
              </a:rPr>
              <a:t> Are You/ Your Host Organisation/ Your Team Credible Applicants?</a:t>
            </a:r>
          </a:p>
        </p:txBody>
      </p:sp>
    </p:spTree>
    <p:extLst>
      <p:ext uri="{BB962C8B-B14F-4D97-AF65-F5344CB8AC3E}">
        <p14:creationId xmlns:p14="http://schemas.microsoft.com/office/powerpoint/2010/main" val="2018584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3806E-E984-4BE4-9B9A-A9EEEF129DF9}"/>
              </a:ext>
            </a:extLst>
          </p:cNvPr>
          <p:cNvSpPr>
            <a:spLocks noGrp="1"/>
          </p:cNvSpPr>
          <p:nvPr>
            <p:ph type="title"/>
          </p:nvPr>
        </p:nvSpPr>
        <p:spPr/>
        <p:txBody>
          <a:bodyPr/>
          <a:lstStyle/>
          <a:p>
            <a:r>
              <a:rPr lang="en-GB" dirty="0">
                <a:solidFill>
                  <a:srgbClr val="6667AD"/>
                </a:solidFill>
              </a:rPr>
              <a:t>You: The Narrative CV</a:t>
            </a:r>
          </a:p>
        </p:txBody>
      </p:sp>
      <p:sp>
        <p:nvSpPr>
          <p:cNvPr id="3" name="Text Placeholder 2">
            <a:extLst>
              <a:ext uri="{FF2B5EF4-FFF2-40B4-BE49-F238E27FC236}">
                <a16:creationId xmlns:a16="http://schemas.microsoft.com/office/drawing/2014/main" id="{126A47A3-05E0-446A-AE64-6D0C3AAC003D}"/>
              </a:ext>
            </a:extLst>
          </p:cNvPr>
          <p:cNvSpPr>
            <a:spLocks noGrp="1"/>
          </p:cNvSpPr>
          <p:nvPr>
            <p:ph type="body" idx="1"/>
          </p:nvPr>
        </p:nvSpPr>
        <p:spPr>
          <a:xfrm>
            <a:off x="838200" y="1358082"/>
            <a:ext cx="10515600" cy="4141835"/>
          </a:xfrm>
        </p:spPr>
        <p:txBody>
          <a:bodyPr>
            <a:noAutofit/>
          </a:bodyPr>
          <a:lstStyle/>
          <a:p>
            <a:pPr>
              <a:lnSpc>
                <a:spcPct val="100000"/>
              </a:lnSpc>
              <a:buClr>
                <a:srgbClr val="2EA9B0"/>
              </a:buClr>
              <a:buSzPct val="150000"/>
            </a:pPr>
            <a:r>
              <a:rPr lang="en-GB" sz="2800" dirty="0">
                <a:solidFill>
                  <a:schemeClr val="tx1"/>
                </a:solidFill>
                <a:latin typeface="+mn-lt"/>
              </a:rPr>
              <a:t>Contributions to the generation of new ideas, tools, methodologies or knowledge</a:t>
            </a:r>
          </a:p>
          <a:p>
            <a:pPr>
              <a:lnSpc>
                <a:spcPct val="100000"/>
              </a:lnSpc>
              <a:buClr>
                <a:srgbClr val="2EA9B0"/>
              </a:buClr>
              <a:buSzPct val="150000"/>
            </a:pPr>
            <a:r>
              <a:rPr lang="en-GB" sz="2800" dirty="0">
                <a:solidFill>
                  <a:schemeClr val="tx1"/>
                </a:solidFill>
                <a:effectLst/>
                <a:latin typeface="+mn-lt"/>
              </a:rPr>
              <a:t>Contributions to the development of others and maintenance of effective working relationships</a:t>
            </a:r>
          </a:p>
          <a:p>
            <a:pPr>
              <a:lnSpc>
                <a:spcPct val="100000"/>
              </a:lnSpc>
              <a:buClr>
                <a:srgbClr val="2EA9B0"/>
              </a:buClr>
              <a:buSzPct val="150000"/>
            </a:pPr>
            <a:r>
              <a:rPr lang="en-GB" sz="2800" dirty="0">
                <a:solidFill>
                  <a:schemeClr val="tx1"/>
                </a:solidFill>
                <a:latin typeface="+mn-lt"/>
              </a:rPr>
              <a:t>Contributions to the wider research community</a:t>
            </a:r>
          </a:p>
          <a:p>
            <a:pPr>
              <a:lnSpc>
                <a:spcPct val="100000"/>
              </a:lnSpc>
              <a:buClr>
                <a:srgbClr val="2EA9B0"/>
              </a:buClr>
              <a:buSzPct val="150000"/>
            </a:pPr>
            <a:r>
              <a:rPr lang="en-GB" sz="2800" dirty="0">
                <a:solidFill>
                  <a:schemeClr val="tx1"/>
                </a:solidFill>
                <a:effectLst/>
                <a:latin typeface="+mn-lt"/>
              </a:rPr>
              <a:t>Contributions to broader society</a:t>
            </a:r>
          </a:p>
          <a:p>
            <a:pPr>
              <a:lnSpc>
                <a:spcPct val="100000"/>
              </a:lnSpc>
              <a:buClr>
                <a:srgbClr val="2EA9B0"/>
              </a:buClr>
              <a:buSzPct val="150000"/>
            </a:pPr>
            <a:r>
              <a:rPr lang="en-GB" sz="2800" dirty="0">
                <a:solidFill>
                  <a:schemeClr val="tx1"/>
                </a:solidFill>
                <a:latin typeface="+mn-lt"/>
              </a:rPr>
              <a:t>Your suitability for the award</a:t>
            </a:r>
            <a:endParaRPr lang="en-GB" sz="2800" dirty="0">
              <a:solidFill>
                <a:schemeClr val="tx1"/>
              </a:solidFill>
              <a:effectLst/>
              <a:latin typeface="+mn-lt"/>
            </a:endParaRPr>
          </a:p>
          <a:p>
            <a:pPr algn="l">
              <a:buFont typeface="Arial" panose="020B0604020202020204" pitchFamily="34" charset="0"/>
              <a:buChar char="•"/>
            </a:pPr>
            <a:endParaRPr lang="en-GB" sz="2800" dirty="0">
              <a:latin typeface="+mn-lt"/>
            </a:endParaRPr>
          </a:p>
        </p:txBody>
      </p:sp>
    </p:spTree>
    <p:extLst>
      <p:ext uri="{BB962C8B-B14F-4D97-AF65-F5344CB8AC3E}">
        <p14:creationId xmlns:p14="http://schemas.microsoft.com/office/powerpoint/2010/main" val="563190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F61828-9232-4417-A020-240C2E6149E4}"/>
              </a:ext>
            </a:extLst>
          </p:cNvPr>
          <p:cNvSpPr>
            <a:spLocks noGrp="1"/>
          </p:cNvSpPr>
          <p:nvPr>
            <p:ph type="title"/>
          </p:nvPr>
        </p:nvSpPr>
        <p:spPr>
          <a:xfrm>
            <a:off x="448976" y="340246"/>
            <a:ext cx="5647024" cy="596188"/>
          </a:xfrm>
        </p:spPr>
        <p:txBody>
          <a:bodyPr>
            <a:normAutofit fontScale="90000"/>
          </a:bodyPr>
          <a:lstStyle/>
          <a:p>
            <a:r>
              <a:rPr lang="en-GB" dirty="0">
                <a:solidFill>
                  <a:srgbClr val="6667AD"/>
                </a:solidFill>
              </a:rPr>
              <a:t>[Fellowships] Your Training Plan</a:t>
            </a:r>
          </a:p>
        </p:txBody>
      </p:sp>
      <p:pic>
        <p:nvPicPr>
          <p:cNvPr id="1026" name="Picture 2">
            <a:extLst>
              <a:ext uri="{FF2B5EF4-FFF2-40B4-BE49-F238E27FC236}">
                <a16:creationId xmlns:a16="http://schemas.microsoft.com/office/drawing/2014/main" id="{211A97F5-71DE-4DAA-8593-41DB754A9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544" y="239154"/>
            <a:ext cx="5227480" cy="54896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A831BF0-0D0D-41E4-8CD3-C37A5C1AFF25}"/>
              </a:ext>
            </a:extLst>
          </p:cNvPr>
          <p:cNvSpPr txBox="1"/>
          <p:nvPr/>
        </p:nvSpPr>
        <p:spPr>
          <a:xfrm>
            <a:off x="448976" y="1120994"/>
            <a:ext cx="5830638" cy="5262979"/>
          </a:xfrm>
          <a:prstGeom prst="rect">
            <a:avLst/>
          </a:prstGeom>
          <a:noFill/>
        </p:spPr>
        <p:txBody>
          <a:bodyPr wrap="square">
            <a:spAutoFit/>
          </a:bodyPr>
          <a:lstStyle/>
          <a:p>
            <a:pPr marL="342900" indent="-342900" rtl="0">
              <a:spcBef>
                <a:spcPts val="0"/>
              </a:spcBef>
              <a:spcAft>
                <a:spcPts val="0"/>
              </a:spcAft>
              <a:buClr>
                <a:srgbClr val="2EA9B0"/>
              </a:buClr>
              <a:buSzPct val="150000"/>
              <a:buFont typeface="Arial" panose="020B0604020202020204" pitchFamily="34" charset="0"/>
              <a:buChar char="•"/>
            </a:pPr>
            <a:r>
              <a:rPr lang="en-GB" sz="2400" b="0" dirty="0">
                <a:effectLst/>
              </a:rPr>
              <a:t>Use Vitae Research Development Framework </a:t>
            </a:r>
            <a:r>
              <a:rPr lang="en-GB" sz="2400" b="0" i="0" u="sng" strike="noStrike" dirty="0">
                <a:solidFill>
                  <a:srgbClr val="193E72"/>
                </a:solidFill>
                <a:effectLst/>
                <a:latin typeface="Arial" panose="020B0604020202020204" pitchFamily="34" charset="0"/>
                <a:hlinkClick r:id="rId3"/>
              </a:rPr>
              <a:t>www.vitae.ac.uk</a:t>
            </a:r>
            <a:endParaRPr lang="en-GB" sz="2400" b="0" i="0" u="sng" strike="noStrike" dirty="0">
              <a:solidFill>
                <a:srgbClr val="193E72"/>
              </a:solidFill>
              <a:effectLst/>
              <a:latin typeface="Arial" panose="020B0604020202020204" pitchFamily="34" charset="0"/>
            </a:endParaRPr>
          </a:p>
          <a:p>
            <a:pPr marL="342900" indent="-342900" rtl="0">
              <a:spcBef>
                <a:spcPts val="0"/>
              </a:spcBef>
              <a:spcAft>
                <a:spcPts val="0"/>
              </a:spcAft>
              <a:buClr>
                <a:srgbClr val="2EA9B0"/>
              </a:buClr>
              <a:buSzPct val="150000"/>
              <a:buFont typeface="Arial" panose="020B0604020202020204" pitchFamily="34" charset="0"/>
              <a:buChar char="•"/>
            </a:pPr>
            <a:endParaRPr lang="en-GB" sz="2400" u="sng" dirty="0">
              <a:solidFill>
                <a:srgbClr val="193E72"/>
              </a:solidFill>
              <a:latin typeface="Arial" panose="020B0604020202020204" pitchFamily="34" charset="0"/>
            </a:endParaRPr>
          </a:p>
          <a:p>
            <a:pPr marL="342900" indent="-342900" rtl="0">
              <a:spcBef>
                <a:spcPts val="0"/>
              </a:spcBef>
              <a:spcAft>
                <a:spcPts val="0"/>
              </a:spcAft>
              <a:buClr>
                <a:srgbClr val="2EA9B0"/>
              </a:buClr>
              <a:buSzPct val="150000"/>
              <a:buFont typeface="Arial" panose="020B0604020202020204" pitchFamily="34" charset="0"/>
              <a:buChar char="•"/>
            </a:pPr>
            <a:r>
              <a:rPr lang="en-GB" sz="2400" b="0" dirty="0">
                <a:effectLst/>
              </a:rPr>
              <a:t>Discuss needs with proposed supervisors/ mentors/ colleagues</a:t>
            </a:r>
          </a:p>
          <a:p>
            <a:pPr marL="342900" indent="-342900" rtl="0">
              <a:spcBef>
                <a:spcPts val="0"/>
              </a:spcBef>
              <a:spcAft>
                <a:spcPts val="0"/>
              </a:spcAft>
              <a:buClr>
                <a:srgbClr val="2EA9B0"/>
              </a:buClr>
              <a:buSzPct val="150000"/>
              <a:buFont typeface="Arial" panose="020B0604020202020204" pitchFamily="34" charset="0"/>
              <a:buChar char="•"/>
            </a:pPr>
            <a:endParaRPr lang="en-GB" sz="2400" dirty="0"/>
          </a:p>
          <a:p>
            <a:pPr marL="342900" indent="-342900" rtl="0">
              <a:spcBef>
                <a:spcPts val="0"/>
              </a:spcBef>
              <a:spcAft>
                <a:spcPts val="0"/>
              </a:spcAft>
              <a:buClr>
                <a:srgbClr val="2EA9B0"/>
              </a:buClr>
              <a:buSzPct val="150000"/>
              <a:buFont typeface="Arial" panose="020B0604020202020204" pitchFamily="34" charset="0"/>
              <a:buChar char="•"/>
            </a:pPr>
            <a:r>
              <a:rPr lang="en-GB" sz="2400" b="0" dirty="0">
                <a:effectLst/>
              </a:rPr>
              <a:t>Methods for project </a:t>
            </a:r>
          </a:p>
          <a:p>
            <a:pPr marL="342900" indent="-342900" rtl="0">
              <a:spcBef>
                <a:spcPts val="0"/>
              </a:spcBef>
              <a:spcAft>
                <a:spcPts val="0"/>
              </a:spcAft>
              <a:buClr>
                <a:srgbClr val="2EA9B0"/>
              </a:buClr>
              <a:buSzPct val="150000"/>
              <a:buFont typeface="Arial" panose="020B0604020202020204" pitchFamily="34" charset="0"/>
              <a:buChar char="•"/>
            </a:pPr>
            <a:endParaRPr lang="en-GB" sz="2400" dirty="0"/>
          </a:p>
          <a:p>
            <a:pPr marL="342900" indent="-342900" rtl="0">
              <a:spcBef>
                <a:spcPts val="0"/>
              </a:spcBef>
              <a:spcAft>
                <a:spcPts val="0"/>
              </a:spcAft>
              <a:buClr>
                <a:srgbClr val="2EA9B0"/>
              </a:buClr>
              <a:buSzPct val="150000"/>
              <a:buFont typeface="Arial" panose="020B0604020202020204" pitchFamily="34" charset="0"/>
              <a:buChar char="•"/>
            </a:pPr>
            <a:r>
              <a:rPr lang="en-GB" sz="2400" b="0" dirty="0">
                <a:effectLst/>
              </a:rPr>
              <a:t>Personal development</a:t>
            </a:r>
          </a:p>
          <a:p>
            <a:pPr marL="342900" indent="-342900" rtl="0">
              <a:spcBef>
                <a:spcPts val="0"/>
              </a:spcBef>
              <a:spcAft>
                <a:spcPts val="0"/>
              </a:spcAft>
              <a:buClr>
                <a:srgbClr val="2EA9B0"/>
              </a:buClr>
              <a:buSzPct val="150000"/>
              <a:buFont typeface="Arial" panose="020B0604020202020204" pitchFamily="34" charset="0"/>
              <a:buChar char="•"/>
            </a:pPr>
            <a:endParaRPr lang="en-GB" sz="2400" dirty="0"/>
          </a:p>
          <a:p>
            <a:pPr marL="342900" indent="-342900" rtl="0">
              <a:spcBef>
                <a:spcPts val="0"/>
              </a:spcBef>
              <a:spcAft>
                <a:spcPts val="0"/>
              </a:spcAft>
              <a:buClr>
                <a:srgbClr val="2EA9B0"/>
              </a:buClr>
              <a:buSzPct val="150000"/>
              <a:buFont typeface="Arial" panose="020B0604020202020204" pitchFamily="34" charset="0"/>
              <a:buChar char="•"/>
            </a:pPr>
            <a:r>
              <a:rPr lang="en-GB" sz="2400" b="0" dirty="0">
                <a:effectLst/>
              </a:rPr>
              <a:t>Courses, placements, shadowing etc.</a:t>
            </a:r>
            <a:br>
              <a:rPr lang="en-GB" sz="2400" b="0" dirty="0">
                <a:effectLst/>
              </a:rPr>
            </a:br>
            <a:br>
              <a:rPr lang="en-GB" sz="2400" b="0" dirty="0">
                <a:effectLst/>
              </a:rPr>
            </a:br>
            <a:br>
              <a:rPr lang="en-GB" sz="2400" dirty="0"/>
            </a:br>
            <a:endParaRPr lang="en-GB" sz="2400" dirty="0"/>
          </a:p>
        </p:txBody>
      </p:sp>
    </p:spTree>
    <p:extLst>
      <p:ext uri="{BB962C8B-B14F-4D97-AF65-F5344CB8AC3E}">
        <p14:creationId xmlns:p14="http://schemas.microsoft.com/office/powerpoint/2010/main" val="464611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17"/>
          <p:cNvPicPr preferRelativeResize="0"/>
          <p:nvPr/>
        </p:nvPicPr>
        <p:blipFill rotWithShape="1">
          <a:blip r:embed="rId3">
            <a:alphaModFix/>
          </a:blip>
          <a:srcRect/>
          <a:stretch/>
        </p:blipFill>
        <p:spPr>
          <a:xfrm>
            <a:off x="407993" y="829291"/>
            <a:ext cx="3068245" cy="1930438"/>
          </a:xfrm>
          <a:prstGeom prst="rect">
            <a:avLst/>
          </a:prstGeom>
          <a:noFill/>
          <a:ln>
            <a:noFill/>
          </a:ln>
        </p:spPr>
      </p:pic>
      <p:sp>
        <p:nvSpPr>
          <p:cNvPr id="132" name="Google Shape;132;p17"/>
          <p:cNvSpPr txBox="1"/>
          <p:nvPr/>
        </p:nvSpPr>
        <p:spPr>
          <a:xfrm>
            <a:off x="3882269" y="6016004"/>
            <a:ext cx="187220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www.flickr.com</a:t>
            </a: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chemeClr val="dk1"/>
                </a:solidFill>
                <a:latin typeface="Arial"/>
                <a:ea typeface="Arial"/>
                <a:cs typeface="Arial"/>
                <a:sym typeface="Arial"/>
              </a:rPr>
              <a:t>Ron Adams</a:t>
            </a:r>
            <a:endParaRPr sz="1400" b="0" i="0" u="none" strike="noStrike" cap="none" dirty="0">
              <a:solidFill>
                <a:srgbClr val="000000"/>
              </a:solidFill>
              <a:latin typeface="Arial"/>
              <a:ea typeface="Arial"/>
              <a:cs typeface="Arial"/>
              <a:sym typeface="Arial"/>
            </a:endParaRPr>
          </a:p>
        </p:txBody>
      </p:sp>
      <p:pic>
        <p:nvPicPr>
          <p:cNvPr id="133" name="Google Shape;133;p17"/>
          <p:cNvPicPr preferRelativeResize="0"/>
          <p:nvPr/>
        </p:nvPicPr>
        <p:blipFill rotWithShape="1">
          <a:blip r:embed="rId5">
            <a:alphaModFix/>
          </a:blip>
          <a:srcRect/>
          <a:stretch/>
        </p:blipFill>
        <p:spPr>
          <a:xfrm>
            <a:off x="385641" y="3857867"/>
            <a:ext cx="3112951" cy="1880742"/>
          </a:xfrm>
          <a:prstGeom prst="rect">
            <a:avLst/>
          </a:prstGeom>
          <a:noFill/>
          <a:ln>
            <a:noFill/>
          </a:ln>
        </p:spPr>
      </p:pic>
      <p:sp>
        <p:nvSpPr>
          <p:cNvPr id="134" name="Google Shape;134;p17"/>
          <p:cNvSpPr txBox="1"/>
          <p:nvPr/>
        </p:nvSpPr>
        <p:spPr>
          <a:xfrm>
            <a:off x="3882269" y="6381702"/>
            <a:ext cx="187220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www.flickr.com</a:t>
            </a:r>
            <a:endParaRPr sz="1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chemeClr val="dk1"/>
                </a:solidFill>
                <a:latin typeface="Arial"/>
                <a:ea typeface="Arial"/>
                <a:cs typeface="Arial"/>
                <a:sym typeface="Arial"/>
              </a:rPr>
              <a:t>Ross Merritt</a:t>
            </a:r>
            <a:endParaRPr sz="1400" b="0" i="0" u="none" strike="noStrike" cap="none" dirty="0">
              <a:solidFill>
                <a:srgbClr val="000000"/>
              </a:solidFill>
              <a:latin typeface="Arial"/>
              <a:ea typeface="Arial"/>
              <a:cs typeface="Arial"/>
              <a:sym typeface="Arial"/>
            </a:endParaRPr>
          </a:p>
        </p:txBody>
      </p:sp>
      <p:pic>
        <p:nvPicPr>
          <p:cNvPr id="135" name="Google Shape;135;p17" descr="Our hospitals banner"/>
          <p:cNvPicPr preferRelativeResize="0"/>
          <p:nvPr/>
        </p:nvPicPr>
        <p:blipFill rotWithShape="1">
          <a:blip r:embed="rId6">
            <a:alphaModFix/>
          </a:blip>
          <a:srcRect l="6243" r="3867"/>
          <a:stretch/>
        </p:blipFill>
        <p:spPr>
          <a:xfrm>
            <a:off x="8213090" y="803016"/>
            <a:ext cx="3291841" cy="1762916"/>
          </a:xfrm>
          <a:prstGeom prst="rect">
            <a:avLst/>
          </a:prstGeom>
          <a:noFill/>
          <a:ln>
            <a:noFill/>
          </a:ln>
        </p:spPr>
      </p:pic>
      <p:sp>
        <p:nvSpPr>
          <p:cNvPr id="136" name="Google Shape;136;p17"/>
          <p:cNvSpPr/>
          <p:nvPr/>
        </p:nvSpPr>
        <p:spPr>
          <a:xfrm>
            <a:off x="7608660" y="6082016"/>
            <a:ext cx="4537256"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chemeClr val="dk1"/>
                </a:solidFill>
                <a:latin typeface="Arial"/>
                <a:ea typeface="Arial"/>
                <a:cs typeface="Arial"/>
                <a:sym typeface="Arial"/>
              </a:rPr>
              <a:t>http://www.uhs.nhs.uk/Ourhospitals/SGH/SouthamptonGeneralHospital.aspx</a:t>
            </a:r>
            <a:endParaRPr sz="1400" b="0" i="0" u="none" strike="noStrike" cap="none" dirty="0">
              <a:solidFill>
                <a:srgbClr val="000000"/>
              </a:solidFill>
              <a:latin typeface="Arial"/>
              <a:ea typeface="Arial"/>
              <a:cs typeface="Arial"/>
              <a:sym typeface="Arial"/>
            </a:endParaRPr>
          </a:p>
        </p:txBody>
      </p:sp>
      <p:pic>
        <p:nvPicPr>
          <p:cNvPr id="137" name="Google Shape;137;p17" descr="The Life Sciences Building is energy-efficient as well as inspirational"/>
          <p:cNvPicPr preferRelativeResize="0"/>
          <p:nvPr/>
        </p:nvPicPr>
        <p:blipFill rotWithShape="1">
          <a:blip r:embed="rId7">
            <a:alphaModFix/>
          </a:blip>
          <a:srcRect r="3861"/>
          <a:stretch/>
        </p:blipFill>
        <p:spPr>
          <a:xfrm>
            <a:off x="8232141" y="3672745"/>
            <a:ext cx="3253740" cy="2098342"/>
          </a:xfrm>
          <a:prstGeom prst="rect">
            <a:avLst/>
          </a:prstGeom>
          <a:noFill/>
          <a:ln>
            <a:noFill/>
          </a:ln>
        </p:spPr>
      </p:pic>
      <p:sp>
        <p:nvSpPr>
          <p:cNvPr id="138" name="Google Shape;138;p17"/>
          <p:cNvSpPr/>
          <p:nvPr/>
        </p:nvSpPr>
        <p:spPr>
          <a:xfrm>
            <a:off x="7605336" y="6482126"/>
            <a:ext cx="4876775"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chemeClr val="dk1"/>
                </a:solidFill>
                <a:latin typeface="Arial"/>
                <a:ea typeface="Arial"/>
                <a:cs typeface="Arial"/>
                <a:sym typeface="Arial"/>
              </a:rPr>
              <a:t>http://www.southampton.ac.uk/about/visit/highfield-campus.page</a:t>
            </a:r>
            <a:endParaRPr sz="1400" b="0" i="0" u="none" strike="noStrike" cap="none" dirty="0">
              <a:solidFill>
                <a:srgbClr val="000000"/>
              </a:solidFill>
              <a:latin typeface="Arial"/>
              <a:ea typeface="Arial"/>
              <a:cs typeface="Arial"/>
              <a:sym typeface="Arial"/>
            </a:endParaRPr>
          </a:p>
        </p:txBody>
      </p:sp>
      <p:sp>
        <p:nvSpPr>
          <p:cNvPr id="139" name="Google Shape;139;p17"/>
          <p:cNvSpPr txBox="1"/>
          <p:nvPr/>
        </p:nvSpPr>
        <p:spPr>
          <a:xfrm>
            <a:off x="3566309" y="815443"/>
            <a:ext cx="4598115" cy="5078273"/>
          </a:xfrm>
          <a:prstGeom prst="rect">
            <a:avLst/>
          </a:prstGeom>
          <a:noFill/>
          <a:ln>
            <a:noFill/>
          </a:ln>
        </p:spPr>
        <p:txBody>
          <a:bodyPr spcFirstLastPara="1" wrap="square" lIns="91425" tIns="45700" rIns="91425" bIns="45700" anchor="t" anchorCtr="0">
            <a:spAutoFit/>
          </a:bodyPr>
          <a:lstStyle/>
          <a:p>
            <a:pPr marL="361950" marR="0" lvl="0" indent="-285750" algn="l" rtl="0">
              <a:lnSpc>
                <a:spcPct val="100000"/>
              </a:lnSpc>
              <a:spcBef>
                <a:spcPts val="0"/>
              </a:spcBef>
              <a:spcAft>
                <a:spcPts val="0"/>
              </a:spcAft>
              <a:buClr>
                <a:srgbClr val="2EA9B0"/>
              </a:buClr>
              <a:buSzPct val="150000"/>
              <a:buFont typeface="Arial" panose="020B0604020202020204" pitchFamily="34" charset="0"/>
              <a:buChar char="•"/>
            </a:pPr>
            <a:r>
              <a:rPr lang="en-GB" sz="1800" b="0" i="0" u="none" strike="noStrike" cap="none" dirty="0">
                <a:solidFill>
                  <a:schemeClr val="tx1"/>
                </a:solidFill>
                <a:latin typeface="Arial"/>
                <a:ea typeface="Arial"/>
                <a:cs typeface="Arial"/>
                <a:sym typeface="Arial"/>
              </a:rPr>
              <a:t>Track record - quality and relevance of research group [and NHS/ LA partner]</a:t>
            </a:r>
            <a:endParaRPr sz="1800" b="0" i="0" u="none" strike="noStrike" cap="none" dirty="0">
              <a:solidFill>
                <a:schemeClr val="tx1"/>
              </a:solidFill>
              <a:latin typeface="Arial"/>
              <a:ea typeface="Arial"/>
              <a:cs typeface="Arial"/>
              <a:sym typeface="Arial"/>
            </a:endParaRPr>
          </a:p>
          <a:p>
            <a:pPr marL="457200" marR="0" lvl="0" indent="-285750" algn="l" rtl="0">
              <a:lnSpc>
                <a:spcPct val="100000"/>
              </a:lnSpc>
              <a:spcBef>
                <a:spcPts val="0"/>
              </a:spcBef>
              <a:spcAft>
                <a:spcPts val="0"/>
              </a:spcAft>
              <a:buClr>
                <a:srgbClr val="2EA9B0"/>
              </a:buClr>
              <a:buSzPct val="150000"/>
              <a:buFont typeface="Arial" panose="020B0604020202020204" pitchFamily="34" charset="0"/>
              <a:buChar char="•"/>
            </a:pPr>
            <a:endParaRPr sz="1800" b="0" i="0" u="none" strike="noStrike" cap="none" dirty="0">
              <a:solidFill>
                <a:schemeClr val="tx1"/>
              </a:solidFill>
              <a:latin typeface="Arial"/>
              <a:ea typeface="Arial"/>
              <a:cs typeface="Arial"/>
              <a:sym typeface="Arial"/>
            </a:endParaRPr>
          </a:p>
          <a:p>
            <a:pPr marL="361950" marR="0" lvl="0" indent="-285750" algn="l" rtl="0">
              <a:lnSpc>
                <a:spcPct val="100000"/>
              </a:lnSpc>
              <a:spcBef>
                <a:spcPts val="0"/>
              </a:spcBef>
              <a:spcAft>
                <a:spcPts val="0"/>
              </a:spcAft>
              <a:buClr>
                <a:srgbClr val="2EA9B0"/>
              </a:buClr>
              <a:buSzPct val="150000"/>
              <a:buFont typeface="Arial" panose="020B0604020202020204" pitchFamily="34" charset="0"/>
              <a:buChar char="•"/>
            </a:pPr>
            <a:r>
              <a:rPr lang="en-GB" sz="1800" b="0" i="0" u="none" strike="noStrike" cap="none" dirty="0">
                <a:solidFill>
                  <a:schemeClr val="tx1"/>
                </a:solidFill>
                <a:latin typeface="Arial"/>
                <a:ea typeface="Arial"/>
                <a:cs typeface="Arial"/>
                <a:sym typeface="Arial"/>
              </a:rPr>
              <a:t>Appropriateness to </a:t>
            </a:r>
            <a:endParaRPr sz="1800" b="0" i="0" u="none" strike="noStrike" cap="none" dirty="0">
              <a:solidFill>
                <a:schemeClr val="tx1"/>
              </a:solidFill>
              <a:latin typeface="Arial"/>
              <a:ea typeface="Arial"/>
              <a:cs typeface="Arial"/>
              <a:sym typeface="Arial"/>
            </a:endParaRPr>
          </a:p>
          <a:p>
            <a:pPr marL="809625" marR="0" lvl="0" indent="-322263" algn="l" rtl="0">
              <a:lnSpc>
                <a:spcPct val="100000"/>
              </a:lnSpc>
              <a:spcBef>
                <a:spcPts val="0"/>
              </a:spcBef>
              <a:spcAft>
                <a:spcPts val="0"/>
              </a:spcAft>
              <a:buClr>
                <a:srgbClr val="2EA9B0"/>
              </a:buClr>
              <a:buSzPct val="150000"/>
              <a:buFont typeface="Arial" panose="020B0604020202020204" pitchFamily="34" charset="0"/>
              <a:buChar char="–"/>
            </a:pPr>
            <a:r>
              <a:rPr lang="en-GB" sz="1800" b="1" i="0" u="none" strike="noStrike" cap="none" dirty="0">
                <a:solidFill>
                  <a:schemeClr val="tx1"/>
                </a:solidFill>
                <a:latin typeface="Arial"/>
                <a:ea typeface="Arial"/>
                <a:cs typeface="Arial"/>
                <a:sym typeface="Arial"/>
              </a:rPr>
              <a:t>YOUR PLANNED WORK </a:t>
            </a:r>
            <a:endParaRPr sz="1800" b="0" i="0" u="none" strike="noStrike" cap="none" dirty="0">
              <a:solidFill>
                <a:schemeClr val="tx1"/>
              </a:solidFill>
              <a:latin typeface="Arial"/>
              <a:ea typeface="Arial"/>
              <a:cs typeface="Arial"/>
              <a:sym typeface="Arial"/>
            </a:endParaRPr>
          </a:p>
          <a:p>
            <a:pPr marL="809625" marR="0" lvl="0" indent="-322263" algn="l" rtl="0">
              <a:lnSpc>
                <a:spcPct val="100000"/>
              </a:lnSpc>
              <a:spcBef>
                <a:spcPts val="0"/>
              </a:spcBef>
              <a:spcAft>
                <a:spcPts val="0"/>
              </a:spcAft>
              <a:buClr>
                <a:srgbClr val="2EA9B0"/>
              </a:buClr>
              <a:buSzPct val="150000"/>
              <a:buFont typeface="Arial" panose="020B0604020202020204" pitchFamily="34" charset="0"/>
              <a:buChar char="–"/>
            </a:pPr>
            <a:r>
              <a:rPr lang="en-GB" sz="1800" b="0" i="0" u="none" strike="noStrike" cap="none" dirty="0">
                <a:solidFill>
                  <a:schemeClr val="tx1"/>
                </a:solidFill>
                <a:latin typeface="Arial"/>
                <a:ea typeface="Arial"/>
                <a:cs typeface="Arial"/>
                <a:sym typeface="Arial"/>
              </a:rPr>
              <a:t>NB. not necessarily convenience!</a:t>
            </a:r>
            <a:endParaRPr sz="1800" b="0" i="0" u="none" strike="noStrike" cap="none" dirty="0">
              <a:solidFill>
                <a:schemeClr val="tx1"/>
              </a:solidFill>
              <a:latin typeface="Arial"/>
              <a:ea typeface="Arial"/>
              <a:cs typeface="Arial"/>
              <a:sym typeface="Arial"/>
            </a:endParaRPr>
          </a:p>
          <a:p>
            <a:pPr marL="457200" marR="0" lvl="0" indent="-285750" algn="l" rtl="0">
              <a:lnSpc>
                <a:spcPct val="100000"/>
              </a:lnSpc>
              <a:spcBef>
                <a:spcPts val="0"/>
              </a:spcBef>
              <a:spcAft>
                <a:spcPts val="0"/>
              </a:spcAft>
              <a:buClr>
                <a:srgbClr val="2EA9B0"/>
              </a:buClr>
              <a:buSzPct val="150000"/>
              <a:buFont typeface="Arial" panose="020B0604020202020204" pitchFamily="34" charset="0"/>
              <a:buChar char="•"/>
            </a:pPr>
            <a:endParaRPr sz="1800" b="0" i="0" u="none" strike="noStrike" cap="none" dirty="0">
              <a:solidFill>
                <a:schemeClr val="tx1"/>
              </a:solidFill>
              <a:latin typeface="Arial"/>
              <a:ea typeface="Arial"/>
              <a:cs typeface="Arial"/>
              <a:sym typeface="Arial"/>
            </a:endParaRPr>
          </a:p>
          <a:p>
            <a:pPr marL="361950" marR="0" lvl="0" indent="-285750" algn="l" rtl="0">
              <a:lnSpc>
                <a:spcPct val="100000"/>
              </a:lnSpc>
              <a:spcBef>
                <a:spcPts val="0"/>
              </a:spcBef>
              <a:spcAft>
                <a:spcPts val="0"/>
              </a:spcAft>
              <a:buClr>
                <a:srgbClr val="2EA9B0"/>
              </a:buClr>
              <a:buSzPct val="150000"/>
              <a:buFont typeface="Arial" panose="020B0604020202020204" pitchFamily="34" charset="0"/>
              <a:buChar char="•"/>
            </a:pPr>
            <a:r>
              <a:rPr lang="en-GB" sz="1800" b="0" i="0" u="none" strike="noStrike" cap="none" dirty="0">
                <a:solidFill>
                  <a:schemeClr val="tx1"/>
                </a:solidFill>
                <a:latin typeface="Arial"/>
                <a:ea typeface="Arial"/>
                <a:cs typeface="Arial"/>
                <a:sym typeface="Arial"/>
              </a:rPr>
              <a:t>Standard and feasibility of management and support; facilities</a:t>
            </a:r>
            <a:endParaRPr sz="1800" b="0" i="0" u="none" strike="noStrike" cap="none" dirty="0">
              <a:solidFill>
                <a:schemeClr val="tx1"/>
              </a:solidFill>
              <a:latin typeface="Arial"/>
              <a:ea typeface="Arial"/>
              <a:cs typeface="Arial"/>
              <a:sym typeface="Arial"/>
            </a:endParaRPr>
          </a:p>
          <a:p>
            <a:pPr marL="457200" marR="0" lvl="0" indent="-285750" algn="l" rtl="0">
              <a:lnSpc>
                <a:spcPct val="100000"/>
              </a:lnSpc>
              <a:spcBef>
                <a:spcPts val="0"/>
              </a:spcBef>
              <a:spcAft>
                <a:spcPts val="0"/>
              </a:spcAft>
              <a:buClr>
                <a:srgbClr val="2EA9B0"/>
              </a:buClr>
              <a:buSzPct val="150000"/>
              <a:buFont typeface="Arial" panose="020B0604020202020204" pitchFamily="34" charset="0"/>
              <a:buChar char="•"/>
            </a:pPr>
            <a:endParaRPr sz="1800" b="0" i="0" u="none" strike="noStrike" cap="none" dirty="0">
              <a:solidFill>
                <a:schemeClr val="tx1"/>
              </a:solidFill>
              <a:latin typeface="Arial"/>
              <a:ea typeface="Arial"/>
              <a:cs typeface="Arial"/>
              <a:sym typeface="Arial"/>
            </a:endParaRPr>
          </a:p>
          <a:p>
            <a:pPr marL="361950" marR="0" lvl="0" indent="-285750" algn="l" rtl="0">
              <a:lnSpc>
                <a:spcPct val="100000"/>
              </a:lnSpc>
              <a:spcBef>
                <a:spcPts val="0"/>
              </a:spcBef>
              <a:spcAft>
                <a:spcPts val="0"/>
              </a:spcAft>
              <a:buClr>
                <a:srgbClr val="2EA9B0"/>
              </a:buClr>
              <a:buSzPct val="150000"/>
              <a:buFont typeface="Arial" panose="020B0604020202020204" pitchFamily="34" charset="0"/>
              <a:buChar char="•"/>
            </a:pPr>
            <a:r>
              <a:rPr lang="en-GB" sz="1800" b="0" i="0" u="none" strike="noStrike" cap="none" dirty="0">
                <a:solidFill>
                  <a:schemeClr val="tx1"/>
                </a:solidFill>
                <a:latin typeface="Arial"/>
                <a:ea typeface="Arial"/>
                <a:cs typeface="Arial"/>
                <a:sym typeface="Arial"/>
              </a:rPr>
              <a:t>Support for early career researchers, including in longer term</a:t>
            </a:r>
            <a:endParaRPr sz="1800" b="0" i="0" u="none" strike="noStrike" cap="none" dirty="0">
              <a:solidFill>
                <a:schemeClr val="tx1"/>
              </a:solidFill>
              <a:latin typeface="Arial"/>
              <a:ea typeface="Arial"/>
              <a:cs typeface="Arial"/>
              <a:sym typeface="Arial"/>
            </a:endParaRPr>
          </a:p>
          <a:p>
            <a:pPr marL="457200" marR="0" lvl="0" indent="-285750" algn="l" rtl="0">
              <a:lnSpc>
                <a:spcPct val="100000"/>
              </a:lnSpc>
              <a:spcBef>
                <a:spcPts val="0"/>
              </a:spcBef>
              <a:spcAft>
                <a:spcPts val="0"/>
              </a:spcAft>
              <a:buClr>
                <a:srgbClr val="2EA9B0"/>
              </a:buClr>
              <a:buSzPct val="150000"/>
              <a:buFont typeface="Arial" panose="020B0604020202020204" pitchFamily="34" charset="0"/>
              <a:buChar char="•"/>
            </a:pPr>
            <a:endParaRPr sz="1800" b="0" i="0" u="none" strike="noStrike" cap="none" dirty="0">
              <a:solidFill>
                <a:schemeClr val="tx1"/>
              </a:solidFill>
              <a:latin typeface="Arial"/>
              <a:ea typeface="Arial"/>
              <a:cs typeface="Arial"/>
              <a:sym typeface="Arial"/>
            </a:endParaRPr>
          </a:p>
          <a:p>
            <a:pPr marL="361950" marR="0" lvl="0" indent="-285750" algn="l" rtl="0">
              <a:lnSpc>
                <a:spcPct val="100000"/>
              </a:lnSpc>
              <a:spcBef>
                <a:spcPts val="0"/>
              </a:spcBef>
              <a:spcAft>
                <a:spcPts val="0"/>
              </a:spcAft>
              <a:buClr>
                <a:srgbClr val="2EA9B0"/>
              </a:buClr>
              <a:buSzPct val="150000"/>
              <a:buFont typeface="Arial" panose="020B0604020202020204" pitchFamily="34" charset="0"/>
              <a:buChar char="•"/>
            </a:pPr>
            <a:r>
              <a:rPr lang="en-GB" sz="1800" b="0" i="0" u="none" strike="noStrike" cap="none" dirty="0">
                <a:solidFill>
                  <a:schemeClr val="tx1"/>
                </a:solidFill>
                <a:latin typeface="Arial"/>
                <a:ea typeface="Arial"/>
                <a:cs typeface="Arial"/>
                <a:sym typeface="Arial"/>
              </a:rPr>
              <a:t>Sponsor for research</a:t>
            </a:r>
            <a:endParaRPr sz="1800" b="0" i="0" u="none" strike="noStrike" cap="none" dirty="0">
              <a:solidFill>
                <a:schemeClr val="tx1"/>
              </a:solidFill>
              <a:latin typeface="Arial"/>
              <a:ea typeface="Arial"/>
              <a:cs typeface="Arial"/>
              <a:sym typeface="Arial"/>
            </a:endParaRPr>
          </a:p>
          <a:p>
            <a:pPr marL="457200" marR="0" lvl="0" indent="-285750" algn="l" rtl="0">
              <a:lnSpc>
                <a:spcPct val="100000"/>
              </a:lnSpc>
              <a:spcBef>
                <a:spcPts val="0"/>
              </a:spcBef>
              <a:spcAft>
                <a:spcPts val="0"/>
              </a:spcAft>
              <a:buClr>
                <a:srgbClr val="2EA9B0"/>
              </a:buClr>
              <a:buSzPct val="150000"/>
              <a:buFont typeface="Arial" panose="020B0604020202020204" pitchFamily="34" charset="0"/>
              <a:buChar char="•"/>
            </a:pPr>
            <a:endParaRPr sz="1800" b="0" i="0" u="none" strike="noStrike" cap="none" dirty="0">
              <a:solidFill>
                <a:schemeClr val="tx1"/>
              </a:solidFill>
              <a:latin typeface="Arial"/>
              <a:ea typeface="Arial"/>
              <a:cs typeface="Arial"/>
              <a:sym typeface="Arial"/>
            </a:endParaRPr>
          </a:p>
          <a:p>
            <a:pPr marL="361950" marR="0" lvl="0" indent="-285750" algn="l" rtl="0">
              <a:lnSpc>
                <a:spcPct val="100000"/>
              </a:lnSpc>
              <a:spcBef>
                <a:spcPts val="0"/>
              </a:spcBef>
              <a:spcAft>
                <a:spcPts val="0"/>
              </a:spcAft>
              <a:buClr>
                <a:srgbClr val="2EA9B0"/>
              </a:buClr>
              <a:buSzPct val="150000"/>
              <a:buFont typeface="Arial" panose="020B0604020202020204" pitchFamily="34" charset="0"/>
              <a:buChar char="•"/>
            </a:pPr>
            <a:r>
              <a:rPr lang="en-GB" sz="1800" b="0" i="0" u="none" strike="noStrike" cap="none" dirty="0">
                <a:solidFill>
                  <a:schemeClr val="tx1"/>
                </a:solidFill>
                <a:latin typeface="Arial"/>
                <a:ea typeface="Arial"/>
                <a:cs typeface="Arial"/>
                <a:sym typeface="Arial"/>
              </a:rPr>
              <a:t>Suitable employment contract</a:t>
            </a:r>
          </a:p>
          <a:p>
            <a:pPr marL="361950" marR="0" lvl="0" indent="-285750" algn="l" rtl="0">
              <a:lnSpc>
                <a:spcPct val="100000"/>
              </a:lnSpc>
              <a:spcBef>
                <a:spcPts val="0"/>
              </a:spcBef>
              <a:spcAft>
                <a:spcPts val="0"/>
              </a:spcAft>
              <a:buClr>
                <a:srgbClr val="2EA9B0"/>
              </a:buClr>
              <a:buSzPct val="150000"/>
              <a:buFont typeface="Arial" panose="020B0604020202020204" pitchFamily="34" charset="0"/>
              <a:buChar char="•"/>
            </a:pPr>
            <a:endParaRPr lang="en-GB" sz="1800" b="0" i="0" u="none" strike="noStrike" cap="none" dirty="0">
              <a:solidFill>
                <a:schemeClr val="tx1"/>
              </a:solidFill>
              <a:latin typeface="Arial"/>
              <a:ea typeface="Arial"/>
              <a:cs typeface="Arial"/>
              <a:sym typeface="Arial"/>
            </a:endParaRPr>
          </a:p>
          <a:p>
            <a:pPr marL="361950" marR="0" lvl="0" indent="-285750" algn="l" rtl="0">
              <a:lnSpc>
                <a:spcPct val="100000"/>
              </a:lnSpc>
              <a:spcBef>
                <a:spcPts val="0"/>
              </a:spcBef>
              <a:spcAft>
                <a:spcPts val="0"/>
              </a:spcAft>
              <a:buClr>
                <a:srgbClr val="2EA9B0"/>
              </a:buClr>
              <a:buSzPct val="150000"/>
              <a:buFont typeface="Arial" panose="020B0604020202020204" pitchFamily="34" charset="0"/>
              <a:buChar char="•"/>
            </a:pPr>
            <a:r>
              <a:rPr lang="en-GB" sz="1800" dirty="0">
                <a:solidFill>
                  <a:schemeClr val="tx1"/>
                </a:solidFill>
              </a:rPr>
              <a:t>Personalised statement</a:t>
            </a:r>
            <a:endParaRPr sz="1800" b="0" i="0" u="none" strike="noStrike" cap="none" dirty="0">
              <a:solidFill>
                <a:srgbClr val="0B5394"/>
              </a:solidFill>
              <a:latin typeface="Arial"/>
              <a:ea typeface="Arial"/>
              <a:cs typeface="Arial"/>
              <a:sym typeface="Arial"/>
            </a:endParaRPr>
          </a:p>
        </p:txBody>
      </p:sp>
      <p:sp>
        <p:nvSpPr>
          <p:cNvPr id="15" name="Title 1">
            <a:extLst>
              <a:ext uri="{FF2B5EF4-FFF2-40B4-BE49-F238E27FC236}">
                <a16:creationId xmlns:a16="http://schemas.microsoft.com/office/drawing/2014/main" id="{3F023C6D-665E-4322-9302-397CE66A9EDE}"/>
              </a:ext>
            </a:extLst>
          </p:cNvPr>
          <p:cNvSpPr txBox="1">
            <a:spLocks/>
          </p:cNvSpPr>
          <p:nvPr/>
        </p:nvSpPr>
        <p:spPr>
          <a:xfrm>
            <a:off x="407993" y="112192"/>
            <a:ext cx="9221436" cy="59618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3E72"/>
              </a:buClr>
              <a:buSzPts val="3200"/>
              <a:buFont typeface="Arial"/>
              <a:buNone/>
              <a:defRPr sz="3200" b="0" i="0" u="none" strike="noStrike" cap="none">
                <a:solidFill>
                  <a:srgbClr val="193E7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dirty="0">
                <a:solidFill>
                  <a:srgbClr val="6667AD"/>
                </a:solidFill>
              </a:rPr>
              <a:t>[Fellowships in particular] Your Host Institution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92FFEE3-29CE-49AA-AFCE-00190C2FD6E9}"/>
              </a:ext>
            </a:extLst>
          </p:cNvPr>
          <p:cNvSpPr txBox="1">
            <a:spLocks/>
          </p:cNvSpPr>
          <p:nvPr/>
        </p:nvSpPr>
        <p:spPr>
          <a:xfrm>
            <a:off x="385641" y="178019"/>
            <a:ext cx="8474687" cy="59618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3E72"/>
              </a:buClr>
              <a:buSzPts val="3200"/>
              <a:buFont typeface="Arial"/>
              <a:buNone/>
              <a:defRPr sz="3200" b="0" i="0" u="none" strike="noStrike" cap="none">
                <a:solidFill>
                  <a:srgbClr val="193E7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dirty="0">
                <a:solidFill>
                  <a:srgbClr val="6667AD"/>
                </a:solidFill>
              </a:rPr>
              <a:t>[Fellowships] Your Supervisors/ Mentors</a:t>
            </a:r>
          </a:p>
        </p:txBody>
      </p:sp>
      <p:pic>
        <p:nvPicPr>
          <p:cNvPr id="3074" name="Picture 2">
            <a:extLst>
              <a:ext uri="{FF2B5EF4-FFF2-40B4-BE49-F238E27FC236}">
                <a16:creationId xmlns:a16="http://schemas.microsoft.com/office/drawing/2014/main" id="{45DDEDEF-3F43-4C4A-8E3E-653F0C08A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794" y="945842"/>
            <a:ext cx="10752412" cy="4659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501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240" y="0"/>
            <a:ext cx="12123602" cy="878788"/>
          </a:xfrm>
        </p:spPr>
        <p:txBody>
          <a:bodyPr>
            <a:noAutofit/>
          </a:bodyPr>
          <a:lstStyle/>
          <a:p>
            <a:r>
              <a:rPr lang="en-GB" sz="2800" dirty="0">
                <a:solidFill>
                  <a:srgbClr val="F27A30"/>
                </a:solidFill>
              </a:rPr>
              <a:t>[Fellowships] What Makes a Good Research Supervisor/Mentor?</a:t>
            </a:r>
          </a:p>
        </p:txBody>
      </p:sp>
      <p:sp>
        <p:nvSpPr>
          <p:cNvPr id="7" name="Content Placeholder 6"/>
          <p:cNvSpPr>
            <a:spLocks noGrp="1"/>
          </p:cNvSpPr>
          <p:nvPr>
            <p:ph idx="1"/>
          </p:nvPr>
        </p:nvSpPr>
        <p:spPr>
          <a:xfrm>
            <a:off x="359197" y="606444"/>
            <a:ext cx="11473606" cy="5490875"/>
          </a:xfrm>
        </p:spPr>
        <p:txBody>
          <a:bodyPr>
            <a:noAutofit/>
          </a:bodyPr>
          <a:lstStyle/>
          <a:p>
            <a:pPr marL="357188" indent="-357188">
              <a:lnSpc>
                <a:spcPct val="100000"/>
              </a:lnSpc>
              <a:buClr>
                <a:srgbClr val="F27A30"/>
              </a:buClr>
              <a:buSzPct val="150000"/>
              <a:buFont typeface="Arial" panose="020B0604020202020204" pitchFamily="34" charset="0"/>
              <a:buChar char="•"/>
            </a:pPr>
            <a:r>
              <a:rPr lang="en-GB" sz="2000" dirty="0">
                <a:solidFill>
                  <a:schemeClr val="tx1"/>
                </a:solidFill>
              </a:rPr>
              <a:t>Substantial research expertise</a:t>
            </a:r>
          </a:p>
          <a:p>
            <a:pPr marL="357188" indent="-357188">
              <a:lnSpc>
                <a:spcPct val="100000"/>
              </a:lnSpc>
              <a:buClr>
                <a:srgbClr val="F27A30"/>
              </a:buClr>
              <a:buSzPct val="150000"/>
              <a:buFont typeface="Arial" panose="020B0604020202020204" pitchFamily="34" charset="0"/>
              <a:buChar char="•"/>
            </a:pPr>
            <a:r>
              <a:rPr lang="en-GB" sz="2000" dirty="0">
                <a:solidFill>
                  <a:schemeClr val="tx1"/>
                </a:solidFill>
              </a:rPr>
              <a:t>Good quality research outputs (e.g. where published &amp; appropriate to career stage)</a:t>
            </a:r>
          </a:p>
          <a:p>
            <a:pPr marL="357188" indent="-357188">
              <a:lnSpc>
                <a:spcPct val="100000"/>
              </a:lnSpc>
              <a:buClr>
                <a:srgbClr val="F27A30"/>
              </a:buClr>
              <a:buSzPct val="150000"/>
              <a:buFont typeface="Arial" panose="020B0604020202020204" pitchFamily="34" charset="0"/>
              <a:buChar char="•"/>
            </a:pPr>
            <a:r>
              <a:rPr lang="en-GB" sz="2000" dirty="0">
                <a:solidFill>
                  <a:schemeClr val="tx1"/>
                </a:solidFill>
              </a:rPr>
              <a:t>Up to date in your area of interest – methodologically/ clinical or practice/ subject-wise</a:t>
            </a:r>
          </a:p>
          <a:p>
            <a:pPr marL="357188" indent="-357188">
              <a:lnSpc>
                <a:spcPct val="100000"/>
              </a:lnSpc>
              <a:buClr>
                <a:srgbClr val="F27A30"/>
              </a:buClr>
              <a:buSzPct val="150000"/>
              <a:buFont typeface="Arial" panose="020B0604020202020204" pitchFamily="34" charset="0"/>
              <a:buChar char="•"/>
            </a:pPr>
            <a:r>
              <a:rPr lang="en-GB" sz="2000" dirty="0">
                <a:solidFill>
                  <a:schemeClr val="tx1"/>
                </a:solidFill>
              </a:rPr>
              <a:t>Staying put for duration of your studies</a:t>
            </a:r>
          </a:p>
          <a:p>
            <a:pPr marL="357188" indent="-357188">
              <a:lnSpc>
                <a:spcPct val="100000"/>
              </a:lnSpc>
              <a:buClr>
                <a:srgbClr val="F27A30"/>
              </a:buClr>
              <a:buSzPct val="150000"/>
              <a:buFont typeface="Arial" panose="020B0604020202020204" pitchFamily="34" charset="0"/>
              <a:buChar char="•"/>
            </a:pPr>
            <a:r>
              <a:rPr lang="en-GB" sz="2000" dirty="0">
                <a:solidFill>
                  <a:schemeClr val="tx1"/>
                </a:solidFill>
              </a:rPr>
              <a:t>Previous experience as a supervisor </a:t>
            </a:r>
          </a:p>
          <a:p>
            <a:pPr marL="901700" indent="-357188">
              <a:lnSpc>
                <a:spcPct val="100000"/>
              </a:lnSpc>
              <a:buClr>
                <a:srgbClr val="F27A30"/>
              </a:buClr>
              <a:buSzPct val="150000"/>
              <a:buFont typeface="Arial" panose="020B0604020202020204" pitchFamily="34" charset="0"/>
              <a:buChar char="–"/>
            </a:pPr>
            <a:r>
              <a:rPr lang="en-GB" sz="2000" dirty="0">
                <a:solidFill>
                  <a:schemeClr val="tx1"/>
                </a:solidFill>
              </a:rPr>
              <a:t>Prestigious/busy vs more junior/available</a:t>
            </a:r>
          </a:p>
          <a:p>
            <a:pPr marL="901700" indent="-357188">
              <a:lnSpc>
                <a:spcPct val="100000"/>
              </a:lnSpc>
              <a:buClr>
                <a:srgbClr val="F27A30"/>
              </a:buClr>
              <a:buSzPct val="150000"/>
              <a:buFont typeface="Arial" panose="020B0604020202020204" pitchFamily="34" charset="0"/>
              <a:buChar char="–"/>
            </a:pPr>
            <a:r>
              <a:rPr lang="en-GB" sz="2000" dirty="0">
                <a:solidFill>
                  <a:schemeClr val="tx1"/>
                </a:solidFill>
              </a:rPr>
              <a:t>Previous supervisees have done well </a:t>
            </a:r>
          </a:p>
          <a:p>
            <a:pPr marL="357188" indent="-357188">
              <a:lnSpc>
                <a:spcPct val="100000"/>
              </a:lnSpc>
              <a:buClr>
                <a:srgbClr val="F27A30"/>
              </a:buClr>
              <a:buSzPct val="150000"/>
              <a:buFont typeface="Arial" panose="020B0604020202020204" pitchFamily="34" charset="0"/>
              <a:buChar char="•"/>
            </a:pPr>
            <a:r>
              <a:rPr lang="en-GB" sz="2000" dirty="0">
                <a:solidFill>
                  <a:schemeClr val="tx1"/>
                </a:solidFill>
              </a:rPr>
              <a:t>Excellent organisational skills – theirs &amp; yours are key to success</a:t>
            </a:r>
          </a:p>
          <a:p>
            <a:pPr marL="901700" indent="-358775">
              <a:lnSpc>
                <a:spcPct val="100000"/>
              </a:lnSpc>
              <a:buClr>
                <a:srgbClr val="F27A30"/>
              </a:buClr>
              <a:buSzPct val="150000"/>
              <a:buFont typeface="Arial" panose="020B0604020202020204" pitchFamily="34" charset="0"/>
              <a:buChar char="–"/>
            </a:pPr>
            <a:r>
              <a:rPr lang="en-GB" sz="2000" dirty="0">
                <a:solidFill>
                  <a:schemeClr val="tx1"/>
                </a:solidFill>
              </a:rPr>
              <a:t>Clear expectations</a:t>
            </a:r>
          </a:p>
          <a:p>
            <a:pPr marL="901700" indent="-358775">
              <a:lnSpc>
                <a:spcPct val="100000"/>
              </a:lnSpc>
              <a:buClr>
                <a:srgbClr val="F27A30"/>
              </a:buClr>
              <a:buSzPct val="150000"/>
              <a:buFont typeface="Arial" panose="020B0604020202020204" pitchFamily="34" charset="0"/>
              <a:buChar char="–"/>
            </a:pPr>
            <a:r>
              <a:rPr lang="en-GB" sz="2000" dirty="0">
                <a:solidFill>
                  <a:schemeClr val="tx1"/>
                </a:solidFill>
              </a:rPr>
              <a:t>Provision of deadlines</a:t>
            </a:r>
          </a:p>
          <a:p>
            <a:pPr marL="901700" indent="-358775">
              <a:lnSpc>
                <a:spcPct val="100000"/>
              </a:lnSpc>
              <a:buClr>
                <a:srgbClr val="F27A30"/>
              </a:buClr>
              <a:buSzPct val="150000"/>
              <a:buFont typeface="Arial" panose="020B0604020202020204" pitchFamily="34" charset="0"/>
              <a:buChar char="–"/>
            </a:pPr>
            <a:r>
              <a:rPr lang="en-GB" sz="2000" dirty="0">
                <a:solidFill>
                  <a:schemeClr val="tx1"/>
                </a:solidFill>
              </a:rPr>
              <a:t>Flexibility </a:t>
            </a:r>
          </a:p>
          <a:p>
            <a:pPr marL="357188" indent="-357188">
              <a:lnSpc>
                <a:spcPct val="100000"/>
              </a:lnSpc>
              <a:buClr>
                <a:srgbClr val="F27A30"/>
              </a:buClr>
              <a:buSzPct val="150000"/>
              <a:buFont typeface="Arial" panose="020B0604020202020204" pitchFamily="34" charset="0"/>
              <a:buChar char="•"/>
            </a:pPr>
            <a:r>
              <a:rPr lang="en-GB" sz="2000" dirty="0">
                <a:solidFill>
                  <a:schemeClr val="tx1"/>
                </a:solidFill>
              </a:rPr>
              <a:t>Willing to help &amp; available to you</a:t>
            </a:r>
          </a:p>
          <a:p>
            <a:pPr>
              <a:lnSpc>
                <a:spcPct val="100000"/>
              </a:lnSpc>
            </a:pPr>
            <a:endParaRPr lang="en-GB" sz="2000" dirty="0"/>
          </a:p>
        </p:txBody>
      </p:sp>
    </p:spTree>
    <p:extLst>
      <p:ext uri="{BB962C8B-B14F-4D97-AF65-F5344CB8AC3E}">
        <p14:creationId xmlns:p14="http://schemas.microsoft.com/office/powerpoint/2010/main" val="1102957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3596" y="199201"/>
            <a:ext cx="9314298" cy="878788"/>
          </a:xfrm>
        </p:spPr>
        <p:txBody>
          <a:bodyPr>
            <a:normAutofit/>
          </a:bodyPr>
          <a:lstStyle/>
          <a:p>
            <a:r>
              <a:rPr lang="en-GB" sz="2800" dirty="0">
                <a:solidFill>
                  <a:srgbClr val="6667AD"/>
                </a:solidFill>
              </a:rPr>
              <a:t> </a:t>
            </a:r>
            <a:r>
              <a:rPr lang="en-GB" sz="2800" dirty="0">
                <a:solidFill>
                  <a:srgbClr val="F27A30"/>
                </a:solidFill>
              </a:rPr>
              <a:t>[Fellowships] Supervisor/Mentors - A Good Fit for You</a:t>
            </a:r>
          </a:p>
        </p:txBody>
      </p:sp>
      <p:sp>
        <p:nvSpPr>
          <p:cNvPr id="4" name="Content Placeholder 2">
            <a:extLst>
              <a:ext uri="{FF2B5EF4-FFF2-40B4-BE49-F238E27FC236}">
                <a16:creationId xmlns:a16="http://schemas.microsoft.com/office/drawing/2014/main" id="{5A7FBE0A-EE77-4AA4-8105-ED990269305B}"/>
              </a:ext>
            </a:extLst>
          </p:cNvPr>
          <p:cNvSpPr>
            <a:spLocks noGrp="1"/>
          </p:cNvSpPr>
          <p:nvPr>
            <p:ph idx="1"/>
          </p:nvPr>
        </p:nvSpPr>
        <p:spPr>
          <a:xfrm>
            <a:off x="599272" y="1133074"/>
            <a:ext cx="7886700" cy="4486275"/>
          </a:xfrm>
        </p:spPr>
        <p:txBody>
          <a:bodyPr>
            <a:noAutofit/>
          </a:bodyPr>
          <a:lstStyle/>
          <a:p>
            <a:pPr marL="357188" indent="-357188">
              <a:lnSpc>
                <a:spcPct val="120000"/>
              </a:lnSpc>
              <a:buClr>
                <a:srgbClr val="F27A30"/>
              </a:buClr>
              <a:buSzPct val="150000"/>
            </a:pPr>
            <a:r>
              <a:rPr lang="en-GB" sz="2000" dirty="0">
                <a:solidFill>
                  <a:schemeClr val="tx1"/>
                </a:solidFill>
              </a:rPr>
              <a:t>Enthusiastic about your work</a:t>
            </a:r>
          </a:p>
          <a:p>
            <a:pPr marL="357188" indent="-357188">
              <a:lnSpc>
                <a:spcPct val="120000"/>
              </a:lnSpc>
              <a:buClr>
                <a:srgbClr val="F27A30"/>
              </a:buClr>
              <a:buSzPct val="150000"/>
            </a:pPr>
            <a:r>
              <a:rPr lang="en-GB" sz="2000" dirty="0">
                <a:solidFill>
                  <a:schemeClr val="tx1"/>
                </a:solidFill>
              </a:rPr>
              <a:t>Inspiring about their own interests</a:t>
            </a:r>
          </a:p>
          <a:p>
            <a:pPr marL="357188" indent="-357188">
              <a:lnSpc>
                <a:spcPct val="120000"/>
              </a:lnSpc>
              <a:buClr>
                <a:srgbClr val="F27A30"/>
              </a:buClr>
              <a:buSzPct val="150000"/>
            </a:pPr>
            <a:r>
              <a:rPr lang="en-GB" sz="2000" dirty="0">
                <a:solidFill>
                  <a:schemeClr val="tx1"/>
                </a:solidFill>
              </a:rPr>
              <a:t>Good mentor when graft is required</a:t>
            </a:r>
          </a:p>
          <a:p>
            <a:pPr marL="357188" indent="-357188">
              <a:lnSpc>
                <a:spcPct val="120000"/>
              </a:lnSpc>
              <a:buClr>
                <a:srgbClr val="F27A30"/>
              </a:buClr>
              <a:buSzPct val="150000"/>
            </a:pPr>
            <a:r>
              <a:rPr lang="en-GB" sz="2000" dirty="0">
                <a:solidFill>
                  <a:schemeClr val="tx1"/>
                </a:solidFill>
              </a:rPr>
              <a:t>Hands-on vs hands-off</a:t>
            </a:r>
          </a:p>
          <a:p>
            <a:pPr marL="357188" indent="-357188">
              <a:lnSpc>
                <a:spcPct val="120000"/>
              </a:lnSpc>
              <a:buClr>
                <a:srgbClr val="F27A30"/>
              </a:buClr>
              <a:buSzPct val="150000"/>
            </a:pPr>
            <a:r>
              <a:rPr lang="en-GB" sz="2000" dirty="0">
                <a:solidFill>
                  <a:schemeClr val="tx1"/>
                </a:solidFill>
              </a:rPr>
              <a:t>Supervisory/mentorship team should cover</a:t>
            </a:r>
          </a:p>
          <a:p>
            <a:pPr marL="700087" indent="-342900">
              <a:lnSpc>
                <a:spcPct val="120000"/>
              </a:lnSpc>
              <a:buClr>
                <a:srgbClr val="F27A30"/>
              </a:buClr>
              <a:buSzPct val="150000"/>
              <a:buFont typeface="Arial" panose="020B0604020202020204" pitchFamily="34" charset="0"/>
              <a:buChar char="̶"/>
            </a:pPr>
            <a:r>
              <a:rPr lang="en-GB" sz="2000" dirty="0">
                <a:solidFill>
                  <a:schemeClr val="tx1"/>
                </a:solidFill>
              </a:rPr>
              <a:t>Methods</a:t>
            </a:r>
          </a:p>
          <a:p>
            <a:pPr marL="700087" indent="-342900">
              <a:lnSpc>
                <a:spcPct val="120000"/>
              </a:lnSpc>
              <a:buClr>
                <a:srgbClr val="F27A30"/>
              </a:buClr>
              <a:buSzPct val="150000"/>
              <a:buFont typeface="Arial" panose="020B0604020202020204" pitchFamily="34" charset="0"/>
              <a:buChar char="̶"/>
            </a:pPr>
            <a:r>
              <a:rPr lang="en-GB" sz="2000" dirty="0">
                <a:solidFill>
                  <a:schemeClr val="tx1"/>
                </a:solidFill>
              </a:rPr>
              <a:t>Clinical or practice problem </a:t>
            </a:r>
          </a:p>
          <a:p>
            <a:pPr marL="700087" indent="-342900">
              <a:lnSpc>
                <a:spcPct val="120000"/>
              </a:lnSpc>
              <a:buClr>
                <a:srgbClr val="F27A30"/>
              </a:buClr>
              <a:buSzPct val="150000"/>
              <a:buFont typeface="Arial" panose="020B0604020202020204" pitchFamily="34" charset="0"/>
              <a:buChar char="̶"/>
            </a:pPr>
            <a:r>
              <a:rPr lang="en-GB" sz="2000" dirty="0">
                <a:solidFill>
                  <a:schemeClr val="tx1"/>
                </a:solidFill>
              </a:rPr>
              <a:t>Aspects of training </a:t>
            </a:r>
          </a:p>
          <a:p>
            <a:pPr marL="700087" indent="-342900">
              <a:lnSpc>
                <a:spcPct val="120000"/>
              </a:lnSpc>
              <a:buClr>
                <a:srgbClr val="F27A30"/>
              </a:buClr>
              <a:buSzPct val="150000"/>
              <a:buFont typeface="Arial" panose="020B0604020202020204" pitchFamily="34" charset="0"/>
              <a:buChar char="̶"/>
            </a:pPr>
            <a:r>
              <a:rPr lang="en-GB" sz="2000" dirty="0">
                <a:solidFill>
                  <a:schemeClr val="tx1"/>
                </a:solidFill>
              </a:rPr>
              <a:t>Milestones – keeping you on track</a:t>
            </a:r>
          </a:p>
          <a:p>
            <a:pPr marL="357188" indent="-357188">
              <a:lnSpc>
                <a:spcPct val="120000"/>
              </a:lnSpc>
              <a:buClr>
                <a:srgbClr val="EA5D4E"/>
              </a:buClr>
              <a:buSzPct val="150000"/>
            </a:pPr>
            <a:endParaRPr lang="en-GB" sz="2000" dirty="0">
              <a:solidFill>
                <a:schemeClr val="tx1"/>
              </a:solidFill>
            </a:endParaRPr>
          </a:p>
        </p:txBody>
      </p:sp>
    </p:spTree>
    <p:extLst>
      <p:ext uri="{BB962C8B-B14F-4D97-AF65-F5344CB8AC3E}">
        <p14:creationId xmlns:p14="http://schemas.microsoft.com/office/powerpoint/2010/main" val="333208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22273" y="59280"/>
            <a:ext cx="4070234" cy="8075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GB" dirty="0">
                <a:solidFill>
                  <a:srgbClr val="193E72"/>
                </a:solidFill>
                <a:latin typeface="Arial" panose="020B0604020202020204" pitchFamily="34" charset="0"/>
                <a:cs typeface="Arial" panose="020B0604020202020204" pitchFamily="34" charset="0"/>
              </a:rPr>
              <a:t>Tips from the Top</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286" y="1109283"/>
            <a:ext cx="1460428" cy="1823588"/>
          </a:xfrm>
          <a:prstGeom prst="rect">
            <a:avLst/>
          </a:prstGeom>
        </p:spPr>
      </p:pic>
      <p:sp>
        <p:nvSpPr>
          <p:cNvPr id="4" name="TextBox 3"/>
          <p:cNvSpPr txBox="1"/>
          <p:nvPr/>
        </p:nvSpPr>
        <p:spPr>
          <a:xfrm>
            <a:off x="1908056" y="1109283"/>
            <a:ext cx="2201489" cy="646331"/>
          </a:xfrm>
          <a:prstGeom prst="rect">
            <a:avLst/>
          </a:prstGeom>
          <a:noFill/>
        </p:spPr>
        <p:txBody>
          <a:bodyPr wrap="square" rtlCol="0">
            <a:spAutoFit/>
          </a:bodyPr>
          <a:lstStyle/>
          <a:p>
            <a:r>
              <a:rPr lang="en-GB" sz="1800" dirty="0">
                <a:latin typeface="Arial" panose="020B0604020202020204" pitchFamily="34" charset="0"/>
                <a:cs typeface="Arial" panose="020B0604020202020204" pitchFamily="34" charset="0"/>
              </a:rPr>
              <a:t>‘The first draft of anything is shit’</a:t>
            </a:r>
          </a:p>
        </p:txBody>
      </p:sp>
      <p:sp>
        <p:nvSpPr>
          <p:cNvPr id="5" name="TextBox 4"/>
          <p:cNvSpPr txBox="1"/>
          <p:nvPr/>
        </p:nvSpPr>
        <p:spPr>
          <a:xfrm>
            <a:off x="1936508" y="1734068"/>
            <a:ext cx="2781778" cy="369332"/>
          </a:xfrm>
          <a:prstGeom prst="rect">
            <a:avLst/>
          </a:prstGeom>
          <a:noFill/>
        </p:spPr>
        <p:txBody>
          <a:bodyPr wrap="square" rtlCol="0">
            <a:spAutoFit/>
          </a:bodyPr>
          <a:lstStyle/>
          <a:p>
            <a:r>
              <a:rPr lang="en-GB" sz="1800" dirty="0">
                <a:solidFill>
                  <a:srgbClr val="2EA9B0"/>
                </a:solidFill>
                <a:latin typeface="Arial" panose="020B0604020202020204" pitchFamily="34" charset="0"/>
                <a:cs typeface="Arial" panose="020B0604020202020204" pitchFamily="34" charset="0"/>
              </a:rPr>
              <a:t>Ernest Hemingway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384" y="3982874"/>
            <a:ext cx="1548006" cy="1832134"/>
          </a:xfrm>
          <a:prstGeom prst="rect">
            <a:avLst/>
          </a:prstGeom>
        </p:spPr>
      </p:pic>
      <p:sp>
        <p:nvSpPr>
          <p:cNvPr id="7" name="TextBox 6"/>
          <p:cNvSpPr txBox="1"/>
          <p:nvPr/>
        </p:nvSpPr>
        <p:spPr>
          <a:xfrm>
            <a:off x="2488338" y="4437725"/>
            <a:ext cx="3169864" cy="646331"/>
          </a:xfrm>
          <a:prstGeom prst="rect">
            <a:avLst/>
          </a:prstGeom>
          <a:noFill/>
        </p:spPr>
        <p:txBody>
          <a:bodyPr wrap="square" rtlCol="0">
            <a:spAutoFit/>
          </a:bodyPr>
          <a:lstStyle/>
          <a:p>
            <a:r>
              <a:rPr lang="en-GB" sz="1800" dirty="0">
                <a:latin typeface="Arial" panose="020B0604020202020204" pitchFamily="34" charset="0"/>
                <a:cs typeface="Arial" panose="020B0604020202020204" pitchFamily="34" charset="0"/>
              </a:rPr>
              <a:t>‘Fill your paper with the breathings of your heart’</a:t>
            </a:r>
          </a:p>
        </p:txBody>
      </p:sp>
      <p:sp>
        <p:nvSpPr>
          <p:cNvPr id="8" name="TextBox 7"/>
          <p:cNvSpPr txBox="1"/>
          <p:nvPr/>
        </p:nvSpPr>
        <p:spPr>
          <a:xfrm>
            <a:off x="2515932" y="5069785"/>
            <a:ext cx="3169864" cy="369332"/>
          </a:xfrm>
          <a:prstGeom prst="rect">
            <a:avLst/>
          </a:prstGeom>
          <a:noFill/>
        </p:spPr>
        <p:txBody>
          <a:bodyPr wrap="square" rtlCol="0">
            <a:spAutoFit/>
          </a:bodyPr>
          <a:lstStyle/>
          <a:p>
            <a:r>
              <a:rPr lang="en-GB" sz="1800" dirty="0">
                <a:solidFill>
                  <a:srgbClr val="2EA9B0"/>
                </a:solidFill>
                <a:latin typeface="Arial" panose="020B0604020202020204" pitchFamily="34" charset="0"/>
                <a:cs typeface="Arial" panose="020B0604020202020204" pitchFamily="34" charset="0"/>
              </a:rPr>
              <a:t>William Wordsworth</a:t>
            </a:r>
          </a:p>
        </p:txBody>
      </p:sp>
      <p:sp>
        <p:nvSpPr>
          <p:cNvPr id="10" name="TextBox 9"/>
          <p:cNvSpPr txBox="1"/>
          <p:nvPr/>
        </p:nvSpPr>
        <p:spPr>
          <a:xfrm>
            <a:off x="5102331" y="2634517"/>
            <a:ext cx="3526662" cy="646331"/>
          </a:xfrm>
          <a:prstGeom prst="rect">
            <a:avLst/>
          </a:prstGeom>
          <a:noFill/>
        </p:spPr>
        <p:txBody>
          <a:bodyPr wrap="square" rtlCol="0">
            <a:spAutoFit/>
          </a:bodyPr>
          <a:lstStyle/>
          <a:p>
            <a:r>
              <a:rPr lang="en-GB" sz="1800" dirty="0">
                <a:latin typeface="Arial" panose="020B0604020202020204" pitchFamily="34" charset="0"/>
                <a:cs typeface="Arial" panose="020B0604020202020204" pitchFamily="34" charset="0"/>
              </a:rPr>
              <a:t>‘One day I will find the right words, and they will be simple’</a:t>
            </a:r>
          </a:p>
        </p:txBody>
      </p:sp>
      <p:sp>
        <p:nvSpPr>
          <p:cNvPr id="11" name="TextBox 10"/>
          <p:cNvSpPr txBox="1"/>
          <p:nvPr/>
        </p:nvSpPr>
        <p:spPr>
          <a:xfrm>
            <a:off x="5052788" y="3264510"/>
            <a:ext cx="3066789" cy="369332"/>
          </a:xfrm>
          <a:prstGeom prst="rect">
            <a:avLst/>
          </a:prstGeom>
          <a:noFill/>
        </p:spPr>
        <p:txBody>
          <a:bodyPr wrap="square" rtlCol="0">
            <a:spAutoFit/>
          </a:bodyPr>
          <a:lstStyle/>
          <a:p>
            <a:r>
              <a:rPr lang="en-GB" sz="1800" dirty="0">
                <a:solidFill>
                  <a:srgbClr val="2EA9B0"/>
                </a:solidFill>
                <a:latin typeface="Arial" panose="020B0604020202020204" pitchFamily="34" charset="0"/>
                <a:cs typeface="Arial" panose="020B0604020202020204" pitchFamily="34" charset="0"/>
              </a:rPr>
              <a:t>Jack Kerouac</a:t>
            </a:r>
          </a:p>
        </p:txBody>
      </p:sp>
      <p:sp>
        <p:nvSpPr>
          <p:cNvPr id="17" name="TextBox 16"/>
          <p:cNvSpPr txBox="1"/>
          <p:nvPr/>
        </p:nvSpPr>
        <p:spPr>
          <a:xfrm>
            <a:off x="8300067" y="4935906"/>
            <a:ext cx="3066789" cy="369332"/>
          </a:xfrm>
          <a:prstGeom prst="rect">
            <a:avLst/>
          </a:prstGeom>
          <a:noFill/>
        </p:spPr>
        <p:txBody>
          <a:bodyPr wrap="square" rtlCol="0">
            <a:spAutoFit/>
          </a:bodyPr>
          <a:lstStyle/>
          <a:p>
            <a:r>
              <a:rPr lang="en-GB" sz="1800" dirty="0">
                <a:solidFill>
                  <a:srgbClr val="2EA9B0"/>
                </a:solidFill>
                <a:latin typeface="Arial" panose="020B0604020202020204" pitchFamily="34" charset="0"/>
                <a:cs typeface="Arial" panose="020B0604020202020204" pitchFamily="34" charset="0"/>
              </a:rPr>
              <a:t>Jane Austen</a:t>
            </a:r>
          </a:p>
        </p:txBody>
      </p:sp>
      <p:sp>
        <p:nvSpPr>
          <p:cNvPr id="18" name="TextBox 17"/>
          <p:cNvSpPr txBox="1"/>
          <p:nvPr/>
        </p:nvSpPr>
        <p:spPr>
          <a:xfrm>
            <a:off x="8830294" y="6169219"/>
            <a:ext cx="4488273"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All Wikimedia, </a:t>
            </a:r>
            <a:r>
              <a:rPr lang="en-GB" sz="1000" dirty="0" err="1">
                <a:latin typeface="Arial" panose="020B0604020202020204" pitchFamily="34" charset="0"/>
                <a:cs typeface="Arial" panose="020B0604020202020204" pitchFamily="34" charset="0"/>
              </a:rPr>
              <a:t>Librairie</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Mollat</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Jhumpa</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Lahiri</a:t>
            </a:r>
            <a:r>
              <a:rPr lang="en-GB" sz="1000" dirty="0">
                <a:latin typeface="Arial" panose="020B0604020202020204" pitchFamily="34" charset="0"/>
                <a:cs typeface="Arial" panose="020B0604020202020204" pitchFamily="34" charset="0"/>
              </a:rPr>
              <a:t>)</a:t>
            </a:r>
          </a:p>
        </p:txBody>
      </p:sp>
      <p:sp>
        <p:nvSpPr>
          <p:cNvPr id="23" name="Rectangle 22"/>
          <p:cNvSpPr/>
          <p:nvPr/>
        </p:nvSpPr>
        <p:spPr>
          <a:xfrm>
            <a:off x="7971714" y="762038"/>
            <a:ext cx="4103284" cy="646331"/>
          </a:xfrm>
          <a:prstGeom prst="rect">
            <a:avLst/>
          </a:prstGeom>
        </p:spPr>
        <p:txBody>
          <a:bodyPr wrap="square">
            <a:spAutoFit/>
          </a:bodyPr>
          <a:lstStyle/>
          <a:p>
            <a:r>
              <a:rPr lang="en-GB" sz="1800" dirty="0">
                <a:solidFill>
                  <a:srgbClr val="333333"/>
                </a:solidFill>
                <a:latin typeface="Arial" panose="020B0604020202020204" pitchFamily="34" charset="0"/>
                <a:cs typeface="Arial" panose="020B0604020202020204" pitchFamily="34" charset="0"/>
              </a:rPr>
              <a:t>‘The first sentence of a book is a handshake, perhaps an embrace.’ </a:t>
            </a:r>
            <a:endParaRPr lang="en-GB" sz="1800" dirty="0">
              <a:latin typeface="Arial" panose="020B0604020202020204" pitchFamily="34" charset="0"/>
              <a:cs typeface="Arial" panose="020B0604020202020204" pitchFamily="34" charset="0"/>
            </a:endParaRPr>
          </a:p>
        </p:txBody>
      </p:sp>
      <p:sp>
        <p:nvSpPr>
          <p:cNvPr id="24" name="Rectangle 23"/>
          <p:cNvSpPr/>
          <p:nvPr/>
        </p:nvSpPr>
        <p:spPr>
          <a:xfrm>
            <a:off x="7971714" y="1435042"/>
            <a:ext cx="2899250" cy="369332"/>
          </a:xfrm>
          <a:prstGeom prst="rect">
            <a:avLst/>
          </a:prstGeom>
        </p:spPr>
        <p:txBody>
          <a:bodyPr wrap="square">
            <a:spAutoFit/>
          </a:bodyPr>
          <a:lstStyle/>
          <a:p>
            <a:r>
              <a:rPr lang="en-GB" sz="1800" dirty="0" err="1">
                <a:solidFill>
                  <a:srgbClr val="2EA9B0"/>
                </a:solidFill>
                <a:latin typeface="Arial" panose="020B0604020202020204" pitchFamily="34" charset="0"/>
                <a:cs typeface="Arial" panose="020B0604020202020204" pitchFamily="34" charset="0"/>
              </a:rPr>
              <a:t>Jhumpa</a:t>
            </a:r>
            <a:r>
              <a:rPr lang="en-GB" sz="1800" dirty="0">
                <a:solidFill>
                  <a:srgbClr val="2EA9B0"/>
                </a:solidFill>
                <a:latin typeface="Arial" panose="020B0604020202020204" pitchFamily="34" charset="0"/>
                <a:cs typeface="Arial" panose="020B0604020202020204" pitchFamily="34" charset="0"/>
              </a:rPr>
              <a:t> </a:t>
            </a:r>
            <a:r>
              <a:rPr lang="en-GB" sz="1800" dirty="0" err="1">
                <a:solidFill>
                  <a:srgbClr val="2EA9B0"/>
                </a:solidFill>
                <a:latin typeface="Arial" panose="020B0604020202020204" pitchFamily="34" charset="0"/>
                <a:cs typeface="Arial" panose="020B0604020202020204" pitchFamily="34" charset="0"/>
              </a:rPr>
              <a:t>Lahiri</a:t>
            </a:r>
            <a:endParaRPr lang="en-GB" sz="1800" dirty="0">
              <a:solidFill>
                <a:srgbClr val="2EA9B0"/>
              </a:solidFill>
              <a:latin typeface="Arial" panose="020B0604020202020204" pitchFamily="34" charset="0"/>
              <a:cs typeface="Arial" panose="020B0604020202020204" pitchFamily="34" charset="0"/>
            </a:endParaRPr>
          </a:p>
        </p:txBody>
      </p:sp>
      <p:pic>
        <p:nvPicPr>
          <p:cNvPr id="1028" name="Picture 4" descr="https://upload.wikimedia.org/wikipedia/commons/thumb/6/60/Jhumpa_Lahiri_%282015%29.png/167px-Jhumpa_Lahiri_%282015%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7263" y="355204"/>
            <a:ext cx="1346005" cy="192631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8300067" y="3863095"/>
            <a:ext cx="3737405" cy="923330"/>
          </a:xfrm>
          <a:prstGeom prst="rect">
            <a:avLst/>
          </a:prstGeom>
          <a:noFill/>
        </p:spPr>
        <p:txBody>
          <a:bodyPr wrap="square" rtlCol="0">
            <a:spAutoFit/>
          </a:bodyPr>
          <a:lstStyle/>
          <a:p>
            <a:r>
              <a:rPr lang="en-GB" sz="1800" dirty="0">
                <a:latin typeface="Arial" panose="020B0604020202020204" pitchFamily="34" charset="0"/>
                <a:cs typeface="Arial" panose="020B0604020202020204" pitchFamily="34" charset="0"/>
              </a:rPr>
              <a:t>‘But for my own part, if a book is well written, I always find it too short.’</a:t>
            </a:r>
            <a:endParaRPr lang="en-GB" sz="1800" dirty="0">
              <a:solidFill>
                <a:srgbClr val="92D050"/>
              </a:solidFill>
              <a:latin typeface="Arial" panose="020B0604020202020204" pitchFamily="34" charset="0"/>
              <a:cs typeface="Arial" panose="020B0604020202020204" pitchFamily="34" charset="0"/>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2063" y="3863095"/>
            <a:ext cx="1545008" cy="1780960"/>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6372" y="2126382"/>
            <a:ext cx="1414342" cy="1976695"/>
          </a:xfrm>
          <a:prstGeom prst="rect">
            <a:avLst/>
          </a:prstGeom>
        </p:spPr>
      </p:pic>
    </p:spTree>
    <p:extLst>
      <p:ext uri="{BB962C8B-B14F-4D97-AF65-F5344CB8AC3E}">
        <p14:creationId xmlns:p14="http://schemas.microsoft.com/office/powerpoint/2010/main" val="43949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P spid="11" grpId="0"/>
      <p:bldP spid="17" grpId="0"/>
      <p:bldP spid="18" grpId="0"/>
      <p:bldP spid="23" grpId="0"/>
      <p:bldP spid="24"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5520" y="332657"/>
            <a:ext cx="8640960" cy="646331"/>
          </a:xfrm>
          <a:prstGeom prst="rect">
            <a:avLst/>
          </a:prstGeom>
          <a:noFill/>
        </p:spPr>
        <p:txBody>
          <a:bodyPr wrap="square" rtlCol="0">
            <a:spAutoFit/>
          </a:bodyPr>
          <a:lstStyle/>
          <a:p>
            <a:r>
              <a:rPr lang="en-GB" sz="3600" dirty="0">
                <a:solidFill>
                  <a:srgbClr val="193E72"/>
                </a:solidFill>
                <a:latin typeface="Arial" panose="020B0604020202020204" pitchFamily="34" charset="0"/>
                <a:cs typeface="Arial" panose="020B0604020202020204" pitchFamily="34" charset="0"/>
              </a:rPr>
              <a:t>Will the Work be Good Value for Money?</a:t>
            </a:r>
          </a:p>
        </p:txBody>
      </p:sp>
      <p:pic>
        <p:nvPicPr>
          <p:cNvPr id="1026" name="Picture 2" descr="File:Brass scales with cupped tray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061" y="1206343"/>
            <a:ext cx="4497914" cy="44979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740385" y="6180452"/>
            <a:ext cx="2079523"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Toby Hudson, via Wikimedia</a:t>
            </a:r>
          </a:p>
        </p:txBody>
      </p:sp>
    </p:spTree>
    <p:extLst>
      <p:ext uri="{BB962C8B-B14F-4D97-AF65-F5344CB8AC3E}">
        <p14:creationId xmlns:p14="http://schemas.microsoft.com/office/powerpoint/2010/main" val="1063934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79488" y="2698665"/>
            <a:ext cx="11441458" cy="282042"/>
          </a:xfrm>
        </p:spPr>
        <p:txBody>
          <a:bodyPr>
            <a:noAutofit/>
          </a:bodyPr>
          <a:lstStyle/>
          <a:p>
            <a:pPr algn="ctr"/>
            <a:r>
              <a:rPr lang="en-GB" sz="6000" dirty="0"/>
              <a:t>What Makes a Good Research Funding Application?</a:t>
            </a:r>
            <a:br>
              <a:rPr lang="en-GB" sz="6000" dirty="0"/>
            </a:br>
            <a:br>
              <a:rPr lang="en-GB" sz="6000" dirty="0"/>
            </a:br>
            <a:r>
              <a:rPr lang="en-GB" sz="6000" b="1" dirty="0">
                <a:solidFill>
                  <a:srgbClr val="EA5D4E"/>
                </a:solidFill>
              </a:rPr>
              <a:t>(2) SYMMETRY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5961" y="3872172"/>
            <a:ext cx="1764352" cy="1696729"/>
          </a:xfrm>
          <a:prstGeom prst="rect">
            <a:avLst/>
          </a:prstGeom>
        </p:spPr>
      </p:pic>
      <p:sp>
        <p:nvSpPr>
          <p:cNvPr id="4" name="Rectangle 3"/>
          <p:cNvSpPr/>
          <p:nvPr/>
        </p:nvSpPr>
        <p:spPr>
          <a:xfrm>
            <a:off x="10266369" y="6214145"/>
            <a:ext cx="1242362" cy="246221"/>
          </a:xfrm>
          <a:prstGeom prst="rect">
            <a:avLst/>
          </a:prstGeom>
        </p:spPr>
        <p:txBody>
          <a:bodyPr wrap="square">
            <a:spAutoFit/>
          </a:bodyPr>
          <a:lstStyle/>
          <a:p>
            <a:r>
              <a:rPr lang="en-GB" sz="1000" dirty="0" err="1">
                <a:cs typeface="Arial" panose="020B0604020202020204" pitchFamily="34" charset="0"/>
              </a:rPr>
              <a:t>Brirush</a:t>
            </a:r>
            <a:r>
              <a:rPr lang="en-GB" sz="1000" dirty="0">
                <a:cs typeface="Arial" panose="020B0604020202020204" pitchFamily="34" charset="0"/>
              </a:rPr>
              <a:t>, Wikimedia</a:t>
            </a:r>
          </a:p>
        </p:txBody>
      </p:sp>
    </p:spTree>
    <p:extLst>
      <p:ext uri="{BB962C8B-B14F-4D97-AF65-F5344CB8AC3E}">
        <p14:creationId xmlns:p14="http://schemas.microsoft.com/office/powerpoint/2010/main" val="389541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74857" y="378301"/>
            <a:ext cx="9732580" cy="684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GB" dirty="0">
                <a:solidFill>
                  <a:srgbClr val="193E72"/>
                </a:solidFill>
                <a:latin typeface="Arial" panose="020B0604020202020204" pitchFamily="34" charset="0"/>
                <a:cs typeface="Arial" panose="020B0604020202020204" pitchFamily="34" charset="0"/>
              </a:rPr>
              <a:t>NIHR - Usual Headings (e.g. fellowship) </a:t>
            </a:r>
          </a:p>
        </p:txBody>
      </p:sp>
      <p:sp>
        <p:nvSpPr>
          <p:cNvPr id="4" name="TextBox 3"/>
          <p:cNvSpPr txBox="1">
            <a:spLocks noChangeArrowheads="1"/>
          </p:cNvSpPr>
          <p:nvPr/>
        </p:nvSpPr>
        <p:spPr bwMode="auto">
          <a:xfrm>
            <a:off x="756152" y="1310474"/>
            <a:ext cx="533984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eaLnBrk="0" hangingPunct="0">
              <a:spcBef>
                <a:spcPct val="20000"/>
              </a:spcBef>
              <a:buChar char="•"/>
              <a:defRPr sz="20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sz="20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
                <a:srgbClr val="2EA9B0"/>
              </a:buClr>
              <a:buSzPct val="150000"/>
              <a:buFont typeface="Arial" panose="020B0604020202020204" pitchFamily="34" charset="0"/>
              <a:buChar char="•"/>
            </a:pPr>
            <a:r>
              <a:rPr lang="en-GB" altLang="en-US" sz="1800" dirty="0">
                <a:cs typeface="Arial" panose="020B0604020202020204" pitchFamily="34" charset="0"/>
              </a:rPr>
              <a:t>Application summary information</a:t>
            </a:r>
          </a:p>
          <a:p>
            <a:pPr eaLnBrk="1" hangingPunct="1">
              <a:spcBef>
                <a:spcPct val="0"/>
              </a:spcBef>
              <a:buClr>
                <a:srgbClr val="2EA9B0"/>
              </a:buClr>
              <a:buSzPct val="150000"/>
              <a:buFont typeface="Arial" panose="020B0604020202020204" pitchFamily="34" charset="0"/>
              <a:buChar char="•"/>
            </a:pPr>
            <a:r>
              <a:rPr lang="en-GB" altLang="en-US" sz="1800" dirty="0">
                <a:cs typeface="Arial" panose="020B0604020202020204" pitchFamily="34" charset="0"/>
              </a:rPr>
              <a:t>Lead applicant (includes narrative CV)</a:t>
            </a:r>
          </a:p>
          <a:p>
            <a:pPr eaLnBrk="1" hangingPunct="1">
              <a:spcBef>
                <a:spcPct val="0"/>
              </a:spcBef>
              <a:buClr>
                <a:srgbClr val="2EA9B0"/>
              </a:buClr>
              <a:buSzPct val="150000"/>
              <a:buFont typeface="Arial" panose="020B0604020202020204" pitchFamily="34" charset="0"/>
              <a:buChar char="•"/>
            </a:pPr>
            <a:r>
              <a:rPr lang="en-GB" altLang="en-US" sz="1800" dirty="0">
                <a:cs typeface="Arial" panose="020B0604020202020204" pitchFamily="34" charset="0"/>
              </a:rPr>
              <a:t>Support &amp; mentorship</a:t>
            </a:r>
          </a:p>
          <a:p>
            <a:pPr eaLnBrk="1" hangingPunct="1">
              <a:spcBef>
                <a:spcPct val="0"/>
              </a:spcBef>
              <a:buClr>
                <a:srgbClr val="2EA9B0"/>
              </a:buClr>
              <a:buSzPct val="150000"/>
              <a:buFont typeface="Arial" panose="020B0604020202020204" pitchFamily="34" charset="0"/>
              <a:buChar char="•"/>
            </a:pPr>
            <a:r>
              <a:rPr lang="en-GB" altLang="en-US" sz="1800" dirty="0">
                <a:cs typeface="Arial" panose="020B0604020202020204" pitchFamily="34" charset="0"/>
              </a:rPr>
              <a:t>Application details</a:t>
            </a:r>
          </a:p>
          <a:p>
            <a:pPr marL="804863" defTabSz="715963" eaLnBrk="1" hangingPunct="1">
              <a:spcBef>
                <a:spcPct val="0"/>
              </a:spcBef>
              <a:buClr>
                <a:srgbClr val="2EA9B0"/>
              </a:buClr>
              <a:buSzPct val="150000"/>
              <a:buFont typeface="Arial" panose="020B0604020202020204" pitchFamily="34" charset="0"/>
              <a:buChar char="–"/>
            </a:pPr>
            <a:r>
              <a:rPr lang="en-GB" altLang="en-US" sz="1800" dirty="0">
                <a:cs typeface="Arial" panose="020B0604020202020204" pitchFamily="34" charset="0"/>
              </a:rPr>
              <a:t>Scientific abstract</a:t>
            </a:r>
          </a:p>
          <a:p>
            <a:pPr marL="804863" defTabSz="715963" eaLnBrk="1" hangingPunct="1">
              <a:spcBef>
                <a:spcPct val="0"/>
              </a:spcBef>
              <a:buClr>
                <a:srgbClr val="2EA9B0"/>
              </a:buClr>
              <a:buSzPct val="150000"/>
              <a:buFont typeface="Arial" panose="020B0604020202020204" pitchFamily="34" charset="0"/>
              <a:buChar char="–"/>
            </a:pPr>
            <a:r>
              <a:rPr lang="en-GB" altLang="en-US" sz="1800" dirty="0">
                <a:cs typeface="Arial" panose="020B0604020202020204" pitchFamily="34" charset="0"/>
              </a:rPr>
              <a:t>Plain English summary</a:t>
            </a:r>
          </a:p>
          <a:p>
            <a:pPr marL="804863" defTabSz="715963" eaLnBrk="1" hangingPunct="1">
              <a:spcBef>
                <a:spcPct val="0"/>
              </a:spcBef>
              <a:buClr>
                <a:srgbClr val="2EA9B0"/>
              </a:buClr>
              <a:buSzPct val="150000"/>
              <a:buFont typeface="Arial" panose="020B0604020202020204" pitchFamily="34" charset="0"/>
              <a:buChar char="–"/>
            </a:pPr>
            <a:r>
              <a:rPr lang="en-GB" altLang="en-US" sz="1800" dirty="0">
                <a:cs typeface="Arial" panose="020B0604020202020204" pitchFamily="34" charset="0"/>
              </a:rPr>
              <a:t>Working with people &amp; communities</a:t>
            </a:r>
          </a:p>
          <a:p>
            <a:pPr eaLnBrk="1" hangingPunct="1">
              <a:spcBef>
                <a:spcPct val="0"/>
              </a:spcBef>
              <a:buClr>
                <a:srgbClr val="2EA9B0"/>
              </a:buClr>
              <a:buSzPct val="150000"/>
              <a:buFont typeface="Arial" panose="020B0604020202020204" pitchFamily="34" charset="0"/>
              <a:buChar char="•"/>
            </a:pPr>
            <a:r>
              <a:rPr lang="en-GB" altLang="en-US" sz="1800" dirty="0">
                <a:cs typeface="Arial" panose="020B0604020202020204" pitchFamily="34" charset="0"/>
              </a:rPr>
              <a:t>Detailed research plan</a:t>
            </a:r>
          </a:p>
          <a:p>
            <a:pPr marL="1166813" indent="-285750" eaLnBrk="1" hangingPunct="1">
              <a:spcBef>
                <a:spcPct val="0"/>
              </a:spcBef>
              <a:buClr>
                <a:srgbClr val="2EA9B0"/>
              </a:buClr>
              <a:buSzPct val="150000"/>
              <a:buFont typeface="Arial" panose="020B0604020202020204" pitchFamily="34" charset="0"/>
              <a:buChar char="̶"/>
            </a:pPr>
            <a:r>
              <a:rPr lang="en-GB" altLang="en-US" sz="1800" dirty="0">
                <a:cs typeface="Arial" panose="020B0604020202020204" pitchFamily="34" charset="0"/>
              </a:rPr>
              <a:t>Background/ rationale</a:t>
            </a:r>
          </a:p>
          <a:p>
            <a:pPr marL="1166813" indent="-285750" eaLnBrk="1" hangingPunct="1">
              <a:spcBef>
                <a:spcPct val="0"/>
              </a:spcBef>
              <a:buClr>
                <a:srgbClr val="2EA9B0"/>
              </a:buClr>
              <a:buSzPct val="150000"/>
              <a:buFont typeface="Arial" panose="020B0604020202020204" pitchFamily="34" charset="0"/>
              <a:buChar char="̶"/>
            </a:pPr>
            <a:r>
              <a:rPr lang="en-GB" altLang="en-US" sz="1800" dirty="0">
                <a:cs typeface="Arial" panose="020B0604020202020204" pitchFamily="34" charset="0"/>
              </a:rPr>
              <a:t>Aims &amp; objectives</a:t>
            </a:r>
          </a:p>
          <a:p>
            <a:pPr marL="1166813" indent="-285750" eaLnBrk="1" hangingPunct="1">
              <a:spcBef>
                <a:spcPct val="0"/>
              </a:spcBef>
              <a:buClr>
                <a:srgbClr val="2EA9B0"/>
              </a:buClr>
              <a:buSzPct val="150000"/>
              <a:buFont typeface="Arial" panose="020B0604020202020204" pitchFamily="34" charset="0"/>
              <a:buChar char="̶"/>
            </a:pPr>
            <a:r>
              <a:rPr lang="en-GB" altLang="en-US" sz="1800" dirty="0">
                <a:cs typeface="Arial" panose="020B0604020202020204" pitchFamily="34" charset="0"/>
              </a:rPr>
              <a:t>Methodology/ plan</a:t>
            </a:r>
          </a:p>
          <a:p>
            <a:pPr marL="1166813" indent="-285750" eaLnBrk="1" hangingPunct="1">
              <a:spcBef>
                <a:spcPct val="0"/>
              </a:spcBef>
              <a:buClr>
                <a:srgbClr val="2EA9B0"/>
              </a:buClr>
              <a:buSzPct val="150000"/>
              <a:buFont typeface="Arial" panose="020B0604020202020204" pitchFamily="34" charset="0"/>
              <a:buChar char="̶"/>
            </a:pPr>
            <a:r>
              <a:rPr lang="en-GB" altLang="en-US" sz="1800" dirty="0">
                <a:cs typeface="Arial" panose="020B0604020202020204" pitchFamily="34" charset="0"/>
              </a:rPr>
              <a:t>Knowledge mobilisation, dissemination &amp; impact</a:t>
            </a:r>
          </a:p>
          <a:p>
            <a:pPr marL="1166813" indent="-285750" eaLnBrk="1" hangingPunct="1">
              <a:spcBef>
                <a:spcPct val="0"/>
              </a:spcBef>
              <a:buClr>
                <a:srgbClr val="2EA9B0"/>
              </a:buClr>
              <a:buSzPct val="150000"/>
              <a:buFont typeface="Arial" panose="020B0604020202020204" pitchFamily="34" charset="0"/>
              <a:buChar char="̶"/>
            </a:pPr>
            <a:r>
              <a:rPr lang="en-GB" altLang="en-US" sz="1800" dirty="0">
                <a:cs typeface="Arial" panose="020B0604020202020204" pitchFamily="34" charset="0"/>
              </a:rPr>
              <a:t>Project management</a:t>
            </a:r>
          </a:p>
          <a:p>
            <a:pPr marL="1166813" indent="-285750" eaLnBrk="1" hangingPunct="1">
              <a:spcBef>
                <a:spcPct val="0"/>
              </a:spcBef>
              <a:buClr>
                <a:srgbClr val="2EA9B0"/>
              </a:buClr>
              <a:buSzPct val="150000"/>
              <a:buFont typeface="Arial" panose="020B0604020202020204" pitchFamily="34" charset="0"/>
              <a:buChar char="̶"/>
            </a:pPr>
            <a:r>
              <a:rPr lang="en-GB" altLang="en-US" sz="1800" dirty="0">
                <a:cs typeface="Arial" panose="020B0604020202020204" pitchFamily="34" charset="0"/>
              </a:rPr>
              <a:t>Intellectual property &amp; commercialisation</a:t>
            </a:r>
          </a:p>
        </p:txBody>
      </p:sp>
      <p:sp>
        <p:nvSpPr>
          <p:cNvPr id="3" name="Rectangle 2"/>
          <p:cNvSpPr/>
          <p:nvPr/>
        </p:nvSpPr>
        <p:spPr>
          <a:xfrm>
            <a:off x="6902030" y="1310474"/>
            <a:ext cx="4467492" cy="1200329"/>
          </a:xfrm>
          <a:prstGeom prst="rect">
            <a:avLst/>
          </a:prstGeom>
        </p:spPr>
        <p:txBody>
          <a:bodyPr wrap="square">
            <a:spAutoFit/>
          </a:bodyPr>
          <a:lstStyle/>
          <a:p>
            <a:pPr marL="357188" indent="-357188">
              <a:spcBef>
                <a:spcPct val="0"/>
              </a:spcBef>
              <a:buClr>
                <a:srgbClr val="2EA9B0"/>
              </a:buClr>
              <a:buSzPct val="150000"/>
              <a:buFont typeface="Arial" panose="020B0604020202020204" pitchFamily="34" charset="0"/>
              <a:buChar char="•"/>
            </a:pPr>
            <a:r>
              <a:rPr lang="en-GB" altLang="en-US" sz="1800" dirty="0">
                <a:cs typeface="Arial" panose="020B0604020202020204" pitchFamily="34" charset="0"/>
              </a:rPr>
              <a:t>Career development programme (including practice time &amp; training)</a:t>
            </a:r>
          </a:p>
          <a:p>
            <a:pPr marL="357188" indent="-357188" eaLnBrk="1" hangingPunct="1">
              <a:spcBef>
                <a:spcPct val="0"/>
              </a:spcBef>
              <a:buClr>
                <a:srgbClr val="2EA9B0"/>
              </a:buClr>
              <a:buSzPct val="150000"/>
              <a:buFont typeface="Arial" panose="020B0604020202020204" pitchFamily="34" charset="0"/>
              <a:buChar char="•"/>
            </a:pPr>
            <a:r>
              <a:rPr lang="en-GB" altLang="en-US" sz="1800" dirty="0">
                <a:cs typeface="Arial" panose="020B0604020202020204" pitchFamily="34" charset="0"/>
              </a:rPr>
              <a:t>Summary budget section</a:t>
            </a:r>
          </a:p>
          <a:p>
            <a:pPr marL="357188" indent="-357188" eaLnBrk="1" hangingPunct="1">
              <a:spcBef>
                <a:spcPct val="0"/>
              </a:spcBef>
              <a:buClr>
                <a:srgbClr val="2EA9B0"/>
              </a:buClr>
              <a:buSzPct val="150000"/>
              <a:buFont typeface="Arial" panose="020B0604020202020204" pitchFamily="34" charset="0"/>
              <a:buChar char="•"/>
            </a:pPr>
            <a:r>
              <a:rPr lang="en-GB" altLang="en-US" sz="1800" dirty="0">
                <a:cs typeface="Arial" panose="020B0604020202020204" pitchFamily="34" charset="0"/>
              </a:rPr>
              <a:t>Uploads</a:t>
            </a:r>
          </a:p>
        </p:txBody>
      </p:sp>
      <p:pic>
        <p:nvPicPr>
          <p:cNvPr id="5" name="Picture 4" descr="https://upload.wikimedia.org/wikipedia/commons/thumb/c/cf/Airplane_2_%28PSF%29.png/1280px-Airplane_2_%28PSF%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973" y="2758846"/>
            <a:ext cx="4529439" cy="29087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135776" y="6139172"/>
            <a:ext cx="2420856" cy="246221"/>
          </a:xfrm>
          <a:prstGeom prst="rect">
            <a:avLst/>
          </a:prstGeom>
        </p:spPr>
        <p:txBody>
          <a:bodyPr wrap="none">
            <a:spAutoFit/>
          </a:bodyPr>
          <a:lstStyle/>
          <a:p>
            <a:r>
              <a:rPr lang="en-GB" sz="1000" dirty="0">
                <a:latin typeface="Arial" panose="020B0604020202020204" pitchFamily="34" charset="0"/>
                <a:cs typeface="Arial" panose="020B0604020202020204" pitchFamily="34" charset="0"/>
                <a:hlinkClick r:id="rId4" tooltip="en:Pearson Scott Foresman"/>
              </a:rPr>
              <a:t>Pearson Scott Foresman</a:t>
            </a:r>
            <a:r>
              <a:rPr lang="en-GB" sz="1000" dirty="0">
                <a:latin typeface="Arial" panose="020B0604020202020204" pitchFamily="34" charset="0"/>
                <a:cs typeface="Arial" panose="020B0604020202020204" pitchFamily="34" charset="0"/>
              </a:rPr>
              <a:t> via Wikimedia</a:t>
            </a:r>
          </a:p>
        </p:txBody>
      </p:sp>
    </p:spTree>
    <p:extLst>
      <p:ext uri="{BB962C8B-B14F-4D97-AF65-F5344CB8AC3E}">
        <p14:creationId xmlns:p14="http://schemas.microsoft.com/office/powerpoint/2010/main" val="1927570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56885" y="1477370"/>
            <a:ext cx="4759064" cy="4401205"/>
          </a:xfrm>
          <a:prstGeom prst="rect">
            <a:avLst/>
          </a:prstGeom>
        </p:spPr>
        <p:txBody>
          <a:bodyPr wrap="square">
            <a:spAutoFit/>
          </a:bodyPr>
          <a:lstStyle/>
          <a:p>
            <a:r>
              <a:rPr lang="en-GB" sz="2000" b="1" dirty="0">
                <a:latin typeface="Arial" panose="020B0604020202020204" pitchFamily="34" charset="0"/>
                <a:cs typeface="Arial" panose="020B0604020202020204" pitchFamily="34" charset="0"/>
              </a:rPr>
              <a:t>Structure </a:t>
            </a:r>
            <a:r>
              <a:rPr lang="en-GB" sz="2000" dirty="0">
                <a:latin typeface="Arial" panose="020B0604020202020204" pitchFamily="34" charset="0"/>
                <a:cs typeface="Arial" panose="020B0604020202020204" pitchFamily="34" charset="0"/>
              </a:rPr>
              <a:t>‘The existing arrangement &amp; mutual relation of the constituent parts of a material object.’</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Symmetry</a:t>
            </a:r>
            <a:r>
              <a:rPr lang="en-GB" sz="2000" dirty="0">
                <a:latin typeface="Arial" panose="020B0604020202020204" pitchFamily="34" charset="0"/>
                <a:cs typeface="Arial" panose="020B0604020202020204" pitchFamily="34" charset="0"/>
              </a:rPr>
              <a:t>  ‘Due or just proportion; harmony of parts with each other &amp; the whole; fitting, regular, or balanced arrangement &amp; relation of parts or elements; the condition or quality of being well-proportioned or well-balanced.’</a:t>
            </a:r>
          </a:p>
          <a:p>
            <a:endParaRPr lang="en-GB" sz="2000" dirty="0">
              <a:latin typeface="Arial" panose="020B0604020202020204" pitchFamily="34" charset="0"/>
              <a:cs typeface="Arial" panose="020B0604020202020204" pitchFamily="34" charset="0"/>
            </a:endParaRPr>
          </a:p>
          <a:p>
            <a:r>
              <a:rPr lang="en-GB" sz="2000" dirty="0">
                <a:solidFill>
                  <a:srgbClr val="193E72"/>
                </a:solidFill>
                <a:latin typeface="Arial" panose="020B0604020202020204" pitchFamily="34" charset="0"/>
                <a:cs typeface="Arial" panose="020B0604020202020204" pitchFamily="34" charset="0"/>
              </a:rPr>
              <a:t>Oed.com</a:t>
            </a:r>
          </a:p>
          <a:p>
            <a:r>
              <a:rPr lang="en-GB" sz="2000"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260" y="1477370"/>
            <a:ext cx="4246025" cy="4083286"/>
          </a:xfrm>
          <a:prstGeom prst="rect">
            <a:avLst/>
          </a:prstGeom>
        </p:spPr>
      </p:pic>
      <p:sp>
        <p:nvSpPr>
          <p:cNvPr id="5" name="Rectangle 4"/>
          <p:cNvSpPr/>
          <p:nvPr/>
        </p:nvSpPr>
        <p:spPr>
          <a:xfrm>
            <a:off x="10274362" y="6091753"/>
            <a:ext cx="1252266" cy="246221"/>
          </a:xfrm>
          <a:prstGeom prst="rect">
            <a:avLst/>
          </a:prstGeom>
        </p:spPr>
        <p:txBody>
          <a:bodyPr wrap="none">
            <a:spAutoFit/>
          </a:bodyPr>
          <a:lstStyle/>
          <a:p>
            <a:r>
              <a:rPr lang="en-GB" sz="1000" dirty="0" err="1">
                <a:latin typeface="Arial" panose="020B0604020202020204" pitchFamily="34" charset="0"/>
                <a:cs typeface="Arial" panose="020B0604020202020204" pitchFamily="34" charset="0"/>
              </a:rPr>
              <a:t>Brirush</a:t>
            </a:r>
            <a:r>
              <a:rPr lang="en-GB" sz="1000" dirty="0">
                <a:latin typeface="Arial" panose="020B0604020202020204" pitchFamily="34" charset="0"/>
                <a:cs typeface="Arial" panose="020B0604020202020204" pitchFamily="34" charset="0"/>
              </a:rPr>
              <a:t>, Wikimedia</a:t>
            </a:r>
          </a:p>
        </p:txBody>
      </p:sp>
      <p:sp>
        <p:nvSpPr>
          <p:cNvPr id="3" name="Rectangle 2"/>
          <p:cNvSpPr txBox="1">
            <a:spLocks noChangeArrowheads="1"/>
          </p:cNvSpPr>
          <p:nvPr/>
        </p:nvSpPr>
        <p:spPr bwMode="auto">
          <a:xfrm>
            <a:off x="626759" y="173731"/>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GB" dirty="0">
                <a:solidFill>
                  <a:srgbClr val="193E72"/>
                </a:solidFill>
                <a:latin typeface="Arial" panose="020B0604020202020204" pitchFamily="34" charset="0"/>
                <a:cs typeface="Arial" panose="020B0604020202020204" pitchFamily="34" charset="0"/>
              </a:rPr>
              <a:t>Importance of Overall Structure &amp; ‘Symmetry’ </a:t>
            </a:r>
          </a:p>
        </p:txBody>
      </p:sp>
    </p:spTree>
    <p:extLst>
      <p:ext uri="{BB962C8B-B14F-4D97-AF65-F5344CB8AC3E}">
        <p14:creationId xmlns:p14="http://schemas.microsoft.com/office/powerpoint/2010/main" val="2633132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4/42/Love_Heart_SVG.svg/265px-Love_Heart_SVG.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850" y="2186558"/>
            <a:ext cx="2040219" cy="184774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9817659" y="6106457"/>
            <a:ext cx="1767730" cy="246221"/>
          </a:xfrm>
          <a:prstGeom prst="rect">
            <a:avLst/>
          </a:prstGeom>
        </p:spPr>
        <p:txBody>
          <a:bodyPr wrap="square">
            <a:spAutoFit/>
          </a:bodyPr>
          <a:lstStyle/>
          <a:p>
            <a:r>
              <a:rPr lang="en-GB" sz="1000" dirty="0">
                <a:latin typeface="Arial" panose="020B0604020202020204" pitchFamily="34" charset="0"/>
                <a:cs typeface="Arial" panose="020B0604020202020204" pitchFamily="34" charset="0"/>
              </a:rPr>
              <a:t>Wikimedia [Public Domain] </a:t>
            </a:r>
          </a:p>
        </p:txBody>
      </p:sp>
      <p:sp>
        <p:nvSpPr>
          <p:cNvPr id="27" name="Rectangle 26"/>
          <p:cNvSpPr/>
          <p:nvPr/>
        </p:nvSpPr>
        <p:spPr>
          <a:xfrm>
            <a:off x="5674341" y="66120"/>
            <a:ext cx="620683" cy="369332"/>
          </a:xfrm>
          <a:prstGeom prst="rect">
            <a:avLst/>
          </a:prstGeom>
        </p:spPr>
        <p:txBody>
          <a:bodyPr wrap="none">
            <a:spAutoFit/>
          </a:bodyPr>
          <a:lstStyle/>
          <a:p>
            <a:pPr>
              <a:spcBef>
                <a:spcPct val="0"/>
              </a:spcBef>
              <a:buClr>
                <a:srgbClr val="193E72"/>
              </a:buClr>
              <a:buSzPct val="150000"/>
            </a:pPr>
            <a:r>
              <a:rPr lang="en-GB" altLang="en-US" sz="1800" dirty="0">
                <a:latin typeface="Arial" panose="020B0604020202020204" pitchFamily="34" charset="0"/>
                <a:cs typeface="Arial" panose="020B0604020202020204" pitchFamily="34" charset="0"/>
              </a:rPr>
              <a:t>Title</a:t>
            </a:r>
          </a:p>
        </p:txBody>
      </p:sp>
      <p:sp>
        <p:nvSpPr>
          <p:cNvPr id="28" name="Rectangle 27"/>
          <p:cNvSpPr/>
          <p:nvPr/>
        </p:nvSpPr>
        <p:spPr>
          <a:xfrm>
            <a:off x="7286197" y="622300"/>
            <a:ext cx="2531462" cy="369332"/>
          </a:xfrm>
          <a:prstGeom prst="rect">
            <a:avLst/>
          </a:prstGeom>
        </p:spPr>
        <p:txBody>
          <a:bodyPr wrap="none">
            <a:spAutoFit/>
          </a:bodyPr>
          <a:lstStyle/>
          <a:p>
            <a:pPr>
              <a:spcBef>
                <a:spcPct val="0"/>
              </a:spcBef>
              <a:buClr>
                <a:srgbClr val="193E72"/>
              </a:buClr>
              <a:buSzPct val="150000"/>
            </a:pPr>
            <a:r>
              <a:rPr lang="en-GB" altLang="en-US" sz="1800" dirty="0">
                <a:latin typeface="Arial" panose="020B0604020202020204" pitchFamily="34" charset="0"/>
                <a:cs typeface="Arial" panose="020B0604020202020204" pitchFamily="34" charset="0"/>
              </a:rPr>
              <a:t>Plain English summary</a:t>
            </a:r>
          </a:p>
        </p:txBody>
      </p:sp>
      <p:sp>
        <p:nvSpPr>
          <p:cNvPr id="29" name="Rectangle 28"/>
          <p:cNvSpPr/>
          <p:nvPr/>
        </p:nvSpPr>
        <p:spPr>
          <a:xfrm>
            <a:off x="8457474" y="2320918"/>
            <a:ext cx="1992853" cy="369332"/>
          </a:xfrm>
          <a:prstGeom prst="rect">
            <a:avLst/>
          </a:prstGeom>
          <a:ln>
            <a:noFill/>
          </a:ln>
        </p:spPr>
        <p:txBody>
          <a:bodyPr wrap="none">
            <a:spAutoFit/>
          </a:bodyPr>
          <a:lstStyle/>
          <a:p>
            <a:pPr>
              <a:spcBef>
                <a:spcPct val="0"/>
              </a:spcBef>
              <a:buClr>
                <a:srgbClr val="193E72"/>
              </a:buClr>
              <a:buSzPct val="150000"/>
            </a:pPr>
            <a:r>
              <a:rPr lang="en-GB" altLang="en-US" sz="1800" dirty="0">
                <a:latin typeface="Arial" panose="020B0604020202020204" pitchFamily="34" charset="0"/>
                <a:cs typeface="Arial" panose="020B0604020202020204" pitchFamily="34" charset="0"/>
              </a:rPr>
              <a:t>Scientific abstract</a:t>
            </a:r>
          </a:p>
        </p:txBody>
      </p:sp>
      <p:sp>
        <p:nvSpPr>
          <p:cNvPr id="30" name="Rectangle 29"/>
          <p:cNvSpPr/>
          <p:nvPr/>
        </p:nvSpPr>
        <p:spPr>
          <a:xfrm>
            <a:off x="8308056" y="3972095"/>
            <a:ext cx="2521844" cy="369332"/>
          </a:xfrm>
          <a:prstGeom prst="rect">
            <a:avLst/>
          </a:prstGeom>
        </p:spPr>
        <p:txBody>
          <a:bodyPr wrap="none">
            <a:spAutoFit/>
          </a:bodyPr>
          <a:lstStyle/>
          <a:p>
            <a:pPr marL="92075">
              <a:spcBef>
                <a:spcPct val="0"/>
              </a:spcBef>
              <a:buClr>
                <a:srgbClr val="6667AD"/>
              </a:buClr>
              <a:buSzPct val="150000"/>
            </a:pPr>
            <a:r>
              <a:rPr lang="en-GB" altLang="en-US" sz="1800" dirty="0">
                <a:latin typeface="Arial" panose="020B0604020202020204" pitchFamily="34" charset="0"/>
                <a:cs typeface="Arial" panose="020B0604020202020204" pitchFamily="34" charset="0"/>
              </a:rPr>
              <a:t>Background/ rationale</a:t>
            </a:r>
          </a:p>
        </p:txBody>
      </p:sp>
      <p:sp>
        <p:nvSpPr>
          <p:cNvPr id="31" name="Rectangle 30"/>
          <p:cNvSpPr/>
          <p:nvPr/>
        </p:nvSpPr>
        <p:spPr>
          <a:xfrm>
            <a:off x="7286197" y="5195489"/>
            <a:ext cx="4572000" cy="369332"/>
          </a:xfrm>
          <a:prstGeom prst="rect">
            <a:avLst/>
          </a:prstGeom>
        </p:spPr>
        <p:txBody>
          <a:bodyPr>
            <a:spAutoFit/>
          </a:bodyPr>
          <a:lstStyle/>
          <a:p>
            <a:pPr marL="539750">
              <a:spcBef>
                <a:spcPct val="0"/>
              </a:spcBef>
              <a:buClr>
                <a:srgbClr val="6667AD"/>
              </a:buClr>
              <a:buSzPct val="150000"/>
            </a:pPr>
            <a:r>
              <a:rPr lang="en-GB" altLang="en-US" sz="1800" dirty="0">
                <a:latin typeface="Arial" panose="020B0604020202020204" pitchFamily="34" charset="0"/>
                <a:cs typeface="Arial" panose="020B0604020202020204" pitchFamily="34" charset="0"/>
              </a:rPr>
              <a:t>Research plan/ methods</a:t>
            </a:r>
          </a:p>
        </p:txBody>
      </p:sp>
      <p:sp>
        <p:nvSpPr>
          <p:cNvPr id="32" name="Rectangle 31"/>
          <p:cNvSpPr/>
          <p:nvPr/>
        </p:nvSpPr>
        <p:spPr>
          <a:xfrm>
            <a:off x="5063683" y="5281343"/>
            <a:ext cx="2064634" cy="369332"/>
          </a:xfrm>
          <a:prstGeom prst="rect">
            <a:avLst/>
          </a:prstGeom>
        </p:spPr>
        <p:txBody>
          <a:bodyPr wrap="square">
            <a:spAutoFit/>
          </a:bodyPr>
          <a:lstStyle/>
          <a:p>
            <a:pPr>
              <a:spcBef>
                <a:spcPct val="0"/>
              </a:spcBef>
              <a:buClr>
                <a:srgbClr val="193E72"/>
              </a:buClr>
              <a:buSzPct val="150000"/>
            </a:pPr>
            <a:r>
              <a:rPr lang="en-GB" altLang="en-US" sz="1800" dirty="0">
                <a:latin typeface="Arial" panose="020B0604020202020204" pitchFamily="34" charset="0"/>
                <a:cs typeface="Arial" panose="020B0604020202020204" pitchFamily="34" charset="0"/>
              </a:rPr>
              <a:t>Outputs &amp; impact</a:t>
            </a:r>
          </a:p>
        </p:txBody>
      </p:sp>
      <p:sp>
        <p:nvSpPr>
          <p:cNvPr id="33" name="Rectangle 32"/>
          <p:cNvSpPr/>
          <p:nvPr/>
        </p:nvSpPr>
        <p:spPr>
          <a:xfrm>
            <a:off x="1299991" y="5056989"/>
            <a:ext cx="3441158" cy="646331"/>
          </a:xfrm>
          <a:prstGeom prst="rect">
            <a:avLst/>
          </a:prstGeom>
        </p:spPr>
        <p:txBody>
          <a:bodyPr wrap="square">
            <a:spAutoFit/>
          </a:bodyPr>
          <a:lstStyle/>
          <a:p>
            <a:pPr>
              <a:spcBef>
                <a:spcPct val="0"/>
              </a:spcBef>
              <a:buClr>
                <a:srgbClr val="193E72"/>
              </a:buClr>
              <a:buSzPct val="150000"/>
            </a:pPr>
            <a:r>
              <a:rPr lang="en-GB" altLang="en-US" sz="1800" dirty="0">
                <a:latin typeface="Arial" panose="020B0604020202020204" pitchFamily="34" charset="0"/>
                <a:cs typeface="Arial" panose="020B0604020202020204" pitchFamily="34" charset="0"/>
              </a:rPr>
              <a:t>Project/ research/ supervisory/ mentorship expertise</a:t>
            </a:r>
          </a:p>
        </p:txBody>
      </p:sp>
      <p:sp>
        <p:nvSpPr>
          <p:cNvPr id="34" name="Rectangle 33"/>
          <p:cNvSpPr/>
          <p:nvPr/>
        </p:nvSpPr>
        <p:spPr>
          <a:xfrm>
            <a:off x="1715556" y="1885096"/>
            <a:ext cx="2294303" cy="646331"/>
          </a:xfrm>
          <a:prstGeom prst="rect">
            <a:avLst/>
          </a:prstGeom>
        </p:spPr>
        <p:txBody>
          <a:bodyPr wrap="square">
            <a:spAutoFit/>
          </a:bodyPr>
          <a:lstStyle/>
          <a:p>
            <a:pPr>
              <a:spcBef>
                <a:spcPct val="0"/>
              </a:spcBef>
              <a:buClr>
                <a:srgbClr val="193E72"/>
              </a:buClr>
              <a:buSzPct val="150000"/>
            </a:pPr>
            <a:r>
              <a:rPr lang="en-GB" altLang="en-US" sz="1800" dirty="0">
                <a:latin typeface="Arial" panose="020B0604020202020204" pitchFamily="34" charset="0"/>
                <a:cs typeface="Arial" panose="020B0604020202020204" pitchFamily="34" charset="0"/>
              </a:rPr>
              <a:t>Patient &amp; public involvement</a:t>
            </a:r>
          </a:p>
        </p:txBody>
      </p:sp>
      <p:sp>
        <p:nvSpPr>
          <p:cNvPr id="35" name="Rectangle 34"/>
          <p:cNvSpPr/>
          <p:nvPr/>
        </p:nvSpPr>
        <p:spPr>
          <a:xfrm>
            <a:off x="3682608" y="622300"/>
            <a:ext cx="915635" cy="369332"/>
          </a:xfrm>
          <a:prstGeom prst="rect">
            <a:avLst/>
          </a:prstGeom>
        </p:spPr>
        <p:txBody>
          <a:bodyPr wrap="none">
            <a:spAutoFit/>
          </a:bodyPr>
          <a:lstStyle/>
          <a:p>
            <a:pPr>
              <a:spcBef>
                <a:spcPct val="0"/>
              </a:spcBef>
              <a:buClr>
                <a:srgbClr val="193E72"/>
              </a:buClr>
              <a:buSzPct val="150000"/>
            </a:pPr>
            <a:r>
              <a:rPr lang="en-GB" altLang="en-US" sz="1800" dirty="0">
                <a:latin typeface="Arial" panose="020B0604020202020204" pitchFamily="34" charset="0"/>
                <a:cs typeface="Arial" panose="020B0604020202020204" pitchFamily="34" charset="0"/>
              </a:rPr>
              <a:t>Budget</a:t>
            </a:r>
          </a:p>
        </p:txBody>
      </p:sp>
      <p:cxnSp>
        <p:nvCxnSpPr>
          <p:cNvPr id="38" name="Straight Arrow Connector 37"/>
          <p:cNvCxnSpPr>
            <a:cxnSpLocks/>
          </p:cNvCxnSpPr>
          <p:nvPr/>
        </p:nvCxnSpPr>
        <p:spPr>
          <a:xfrm flipV="1">
            <a:off x="5980387" y="570187"/>
            <a:ext cx="0" cy="1638074"/>
          </a:xfrm>
          <a:prstGeom prst="straightConnector1">
            <a:avLst/>
          </a:prstGeom>
          <a:ln w="28575">
            <a:solidFill>
              <a:srgbClr val="EA5D4E"/>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p:cNvCxnSpPr>
          <p:nvPr/>
        </p:nvCxnSpPr>
        <p:spPr>
          <a:xfrm flipV="1">
            <a:off x="6855731" y="1055843"/>
            <a:ext cx="769997" cy="1152418"/>
          </a:xfrm>
          <a:prstGeom prst="straightConnector1">
            <a:avLst/>
          </a:prstGeom>
          <a:ln w="28575">
            <a:solidFill>
              <a:srgbClr val="EA5D4E"/>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29" idx="1"/>
          </p:cNvCxnSpPr>
          <p:nvPr/>
        </p:nvCxnSpPr>
        <p:spPr>
          <a:xfrm flipV="1">
            <a:off x="7105007" y="2505584"/>
            <a:ext cx="1352467" cy="367575"/>
          </a:xfrm>
          <a:prstGeom prst="straightConnector1">
            <a:avLst/>
          </a:prstGeom>
          <a:ln w="28575">
            <a:solidFill>
              <a:srgbClr val="EA5D4E"/>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cxnSpLocks/>
          </p:cNvCxnSpPr>
          <p:nvPr/>
        </p:nvCxnSpPr>
        <p:spPr>
          <a:xfrm>
            <a:off x="6988161" y="3471240"/>
            <a:ext cx="1236561" cy="579075"/>
          </a:xfrm>
          <a:prstGeom prst="straightConnector1">
            <a:avLst/>
          </a:prstGeom>
          <a:ln w="28575">
            <a:solidFill>
              <a:srgbClr val="EA5D4E"/>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660764" y="3790814"/>
            <a:ext cx="1108669" cy="1404675"/>
          </a:xfrm>
          <a:prstGeom prst="straightConnector1">
            <a:avLst/>
          </a:prstGeom>
          <a:ln w="28575">
            <a:solidFill>
              <a:srgbClr val="EA5D4E"/>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cxnSpLocks/>
          </p:cNvCxnSpPr>
          <p:nvPr/>
        </p:nvCxnSpPr>
        <p:spPr>
          <a:xfrm flipH="1">
            <a:off x="4514091" y="3804787"/>
            <a:ext cx="898867" cy="1167413"/>
          </a:xfrm>
          <a:prstGeom prst="straightConnector1">
            <a:avLst/>
          </a:prstGeom>
          <a:ln w="28575">
            <a:solidFill>
              <a:srgbClr val="EA5D4E"/>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p:cNvCxnSpPr>
          <p:nvPr/>
        </p:nvCxnSpPr>
        <p:spPr>
          <a:xfrm flipH="1" flipV="1">
            <a:off x="3325014" y="2389513"/>
            <a:ext cx="1609897" cy="271621"/>
          </a:xfrm>
          <a:prstGeom prst="straightConnector1">
            <a:avLst/>
          </a:prstGeom>
          <a:ln w="28575">
            <a:solidFill>
              <a:srgbClr val="EA5D4E"/>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cxnSpLocks/>
          </p:cNvCxnSpPr>
          <p:nvPr/>
        </p:nvCxnSpPr>
        <p:spPr>
          <a:xfrm flipH="1" flipV="1">
            <a:off x="4311788" y="1055843"/>
            <a:ext cx="892053" cy="1152418"/>
          </a:xfrm>
          <a:prstGeom prst="straightConnector1">
            <a:avLst/>
          </a:prstGeom>
          <a:ln w="28575">
            <a:solidFill>
              <a:srgbClr val="EA5D4E"/>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999849" y="2582869"/>
            <a:ext cx="2031688" cy="707886"/>
          </a:xfrm>
          <a:prstGeom prst="rect">
            <a:avLst/>
          </a:prstGeom>
          <a:noFill/>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AIMS &amp;</a:t>
            </a:r>
          </a:p>
          <a:p>
            <a:pPr algn="ctr"/>
            <a:r>
              <a:rPr lang="en-GB" sz="2000" b="1" dirty="0">
                <a:solidFill>
                  <a:schemeClr val="bg1"/>
                </a:solidFill>
                <a:latin typeface="Arial" panose="020B0604020202020204" pitchFamily="34" charset="0"/>
                <a:cs typeface="Arial" panose="020B0604020202020204" pitchFamily="34" charset="0"/>
              </a:rPr>
              <a:t>OBJECTIVES</a:t>
            </a:r>
          </a:p>
        </p:txBody>
      </p:sp>
      <p:cxnSp>
        <p:nvCxnSpPr>
          <p:cNvPr id="85" name="Straight Arrow Connector 84"/>
          <p:cNvCxnSpPr>
            <a:cxnSpLocks/>
          </p:cNvCxnSpPr>
          <p:nvPr/>
        </p:nvCxnSpPr>
        <p:spPr>
          <a:xfrm flipH="1">
            <a:off x="6015693" y="4089995"/>
            <a:ext cx="1" cy="1002829"/>
          </a:xfrm>
          <a:prstGeom prst="straightConnector1">
            <a:avLst/>
          </a:prstGeom>
          <a:ln w="28575">
            <a:solidFill>
              <a:srgbClr val="EA5D4E"/>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7F1EB1F-8308-4CB3-AB9A-C06D9EB505DC}"/>
              </a:ext>
            </a:extLst>
          </p:cNvPr>
          <p:cNvCxnSpPr>
            <a:cxnSpLocks/>
          </p:cNvCxnSpPr>
          <p:nvPr/>
        </p:nvCxnSpPr>
        <p:spPr>
          <a:xfrm flipH="1">
            <a:off x="3325014" y="3322363"/>
            <a:ext cx="1691875" cy="649732"/>
          </a:xfrm>
          <a:prstGeom prst="straightConnector1">
            <a:avLst/>
          </a:prstGeom>
          <a:ln w="28575">
            <a:solidFill>
              <a:srgbClr val="EA5D4E"/>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4AAB6091-D9E8-490A-A000-62612035F67E}"/>
              </a:ext>
            </a:extLst>
          </p:cNvPr>
          <p:cNvSpPr/>
          <p:nvPr/>
        </p:nvSpPr>
        <p:spPr>
          <a:xfrm>
            <a:off x="1566090" y="3825816"/>
            <a:ext cx="2169735" cy="646331"/>
          </a:xfrm>
          <a:prstGeom prst="rect">
            <a:avLst/>
          </a:prstGeom>
        </p:spPr>
        <p:txBody>
          <a:bodyPr wrap="square">
            <a:spAutoFit/>
          </a:bodyPr>
          <a:lstStyle/>
          <a:p>
            <a:pPr>
              <a:spcBef>
                <a:spcPct val="0"/>
              </a:spcBef>
              <a:buClr>
                <a:srgbClr val="193E72"/>
              </a:buClr>
              <a:buSzPct val="150000"/>
            </a:pPr>
            <a:r>
              <a:rPr lang="en-GB" altLang="en-US" sz="1800" dirty="0">
                <a:latin typeface="Arial" panose="020B0604020202020204" pitchFamily="34" charset="0"/>
                <a:cs typeface="Arial" panose="020B0604020202020204" pitchFamily="34" charset="0"/>
              </a:rPr>
              <a:t>Training &amp; development</a:t>
            </a:r>
          </a:p>
        </p:txBody>
      </p:sp>
    </p:spTree>
    <p:extLst>
      <p:ext uri="{BB962C8B-B14F-4D97-AF65-F5344CB8AC3E}">
        <p14:creationId xmlns:p14="http://schemas.microsoft.com/office/powerpoint/2010/main" val="53979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250"/>
                                        <p:tgtEl>
                                          <p:spTgt spid="3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down)">
                                      <p:cBhvr>
                                        <p:cTn id="14" dur="250"/>
                                        <p:tgtEl>
                                          <p:spTgt spid="40"/>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250"/>
                                        <p:tgtEl>
                                          <p:spTgt spid="43"/>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up)">
                                      <p:cBhvr>
                                        <p:cTn id="28" dur="250"/>
                                        <p:tgtEl>
                                          <p:spTgt spid="46"/>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up)">
                                      <p:cBhvr>
                                        <p:cTn id="35" dur="250"/>
                                        <p:tgtEl>
                                          <p:spTgt spid="49"/>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wipe(up)">
                                      <p:cBhvr>
                                        <p:cTn id="42" dur="250"/>
                                        <p:tgtEl>
                                          <p:spTgt spid="85"/>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up)">
                                      <p:cBhvr>
                                        <p:cTn id="49" dur="250"/>
                                        <p:tgtEl>
                                          <p:spTgt spid="54"/>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250"/>
                                        <p:tgtEl>
                                          <p:spTgt spid="23"/>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250"/>
                                        <p:tgtEl>
                                          <p:spTgt spid="57"/>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down)">
                                      <p:cBhvr>
                                        <p:cTn id="70" dur="250"/>
                                        <p:tgtEl>
                                          <p:spTgt spid="60"/>
                                        </p:tgtEl>
                                      </p:cBhvr>
                                    </p:animEffec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5588" y="2864919"/>
            <a:ext cx="11120824" cy="472047"/>
          </a:xfrm>
        </p:spPr>
        <p:txBody>
          <a:bodyPr>
            <a:noAutofit/>
          </a:bodyPr>
          <a:lstStyle/>
          <a:p>
            <a:pPr algn="ctr"/>
            <a:r>
              <a:rPr lang="en-GB" sz="6000" dirty="0"/>
              <a:t>What Makes a Good Research Funding Application?</a:t>
            </a:r>
            <a:br>
              <a:rPr lang="en-GB" sz="6000" dirty="0"/>
            </a:br>
            <a:br>
              <a:rPr lang="en-GB" sz="6000" dirty="0"/>
            </a:br>
            <a:r>
              <a:rPr lang="en-GB" sz="6000" b="1" dirty="0">
                <a:solidFill>
                  <a:srgbClr val="F29330"/>
                </a:solidFill>
              </a:rPr>
              <a:t>(3) STORY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0767" y="3718740"/>
            <a:ext cx="2213914" cy="1973739"/>
          </a:xfrm>
          <a:prstGeom prst="rect">
            <a:avLst/>
          </a:prstGeom>
        </p:spPr>
      </p:pic>
      <p:sp>
        <p:nvSpPr>
          <p:cNvPr id="5" name="Rectangle 4"/>
          <p:cNvSpPr/>
          <p:nvPr/>
        </p:nvSpPr>
        <p:spPr>
          <a:xfrm>
            <a:off x="9280421" y="6176821"/>
            <a:ext cx="2375991" cy="246221"/>
          </a:xfrm>
          <a:prstGeom prst="rect">
            <a:avLst/>
          </a:prstGeom>
        </p:spPr>
        <p:txBody>
          <a:bodyPr wrap="square">
            <a:spAutoFit/>
          </a:bodyPr>
          <a:lstStyle/>
          <a:p>
            <a:r>
              <a:rPr lang="en-GB" sz="1000" dirty="0"/>
              <a:t>http://www.communication4all.co.uk/</a:t>
            </a:r>
          </a:p>
        </p:txBody>
      </p:sp>
    </p:spTree>
    <p:extLst>
      <p:ext uri="{BB962C8B-B14F-4D97-AF65-F5344CB8AC3E}">
        <p14:creationId xmlns:p14="http://schemas.microsoft.com/office/powerpoint/2010/main" val="346649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5636" y="235952"/>
            <a:ext cx="7776864" cy="1200329"/>
          </a:xfrm>
          <a:prstGeom prst="rect">
            <a:avLst/>
          </a:prstGeom>
        </p:spPr>
        <p:txBody>
          <a:bodyPr wrap="square">
            <a:spAutoFit/>
          </a:bodyPr>
          <a:lstStyle/>
          <a:p>
            <a:r>
              <a:rPr lang="en-GB" sz="3600" dirty="0">
                <a:solidFill>
                  <a:srgbClr val="193E72"/>
                </a:solidFill>
                <a:latin typeface="Arial" panose="020B0604020202020204" pitchFamily="34" charset="0"/>
                <a:cs typeface="Arial" panose="020B0604020202020204" pitchFamily="34" charset="0"/>
              </a:rPr>
              <a:t>What’s the Story?</a:t>
            </a:r>
          </a:p>
          <a:p>
            <a:endParaRPr lang="en-GB" sz="3600" dirty="0">
              <a:solidFill>
                <a:srgbClr val="00AA9E"/>
              </a:solidFill>
              <a:latin typeface="Arial" panose="020B0604020202020204" pitchFamily="34" charset="0"/>
              <a:cs typeface="Arial" panose="020B0604020202020204" pitchFamily="34" charset="0"/>
            </a:endParaRPr>
          </a:p>
        </p:txBody>
      </p:sp>
      <p:sp>
        <p:nvSpPr>
          <p:cNvPr id="4" name="TextBox 3"/>
          <p:cNvSpPr txBox="1"/>
          <p:nvPr/>
        </p:nvSpPr>
        <p:spPr>
          <a:xfrm>
            <a:off x="415636" y="1036705"/>
            <a:ext cx="11657611" cy="4832092"/>
          </a:xfrm>
          <a:prstGeom prst="rect">
            <a:avLst/>
          </a:prstGeom>
          <a:noFill/>
        </p:spPr>
        <p:txBody>
          <a:bodyPr wrap="square" rtlCol="0">
            <a:spAutoFit/>
          </a:bodyPr>
          <a:lstStyle/>
          <a:p>
            <a:pPr>
              <a:buClr>
                <a:srgbClr val="00AA9E"/>
              </a:buClr>
              <a:buSzPct val="150000"/>
            </a:pPr>
            <a:r>
              <a:rPr lang="en-GB" sz="2200" dirty="0">
                <a:latin typeface="Arial" panose="020B0604020202020204" pitchFamily="34" charset="0"/>
                <a:cs typeface="Arial" panose="020B0604020202020204" pitchFamily="34" charset="0"/>
              </a:rPr>
              <a:t>For example:</a:t>
            </a:r>
          </a:p>
          <a:p>
            <a:pPr marL="342900" indent="-342900">
              <a:buClr>
                <a:srgbClr val="00AA9E"/>
              </a:buClr>
              <a:buSzPct val="1500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indent="-342900">
              <a:buClr>
                <a:srgbClr val="00AA9E"/>
              </a:buClr>
              <a:buSzPct val="150000"/>
              <a:buFont typeface="Arial" panose="020B0604020202020204" pitchFamily="34" charset="0"/>
              <a:buChar char="•"/>
            </a:pPr>
            <a:r>
              <a:rPr lang="en-GB" sz="2200" dirty="0">
                <a:latin typeface="Arial" panose="020B0604020202020204" pitchFamily="34" charset="0"/>
                <a:cs typeface="Arial" panose="020B0604020202020204" pitchFamily="34" charset="0"/>
              </a:rPr>
              <a:t>… is a problem [give evidence for it, e.g. prevalence/ incidence, poor patient outcomes, cost] </a:t>
            </a:r>
          </a:p>
          <a:p>
            <a:pPr marL="342900" indent="-342900">
              <a:buClr>
                <a:srgbClr val="00AA9E"/>
              </a:buClr>
              <a:buSzPct val="1500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indent="-342900">
              <a:buClr>
                <a:srgbClr val="00AA9E"/>
              </a:buClr>
              <a:buSzPct val="150000"/>
              <a:buFont typeface="Arial" panose="020B0604020202020204" pitchFamily="34" charset="0"/>
              <a:buChar char="•"/>
            </a:pPr>
            <a:r>
              <a:rPr lang="en-GB" sz="2200" dirty="0">
                <a:latin typeface="Arial" panose="020B0604020202020204" pitchFamily="34" charset="0"/>
                <a:cs typeface="Arial" panose="020B0604020202020204" pitchFamily="34" charset="0"/>
              </a:rPr>
              <a:t>Its resolution would improve things [e.g. reduce prevalence/ incidence, improve patient outcomes, reduce costs]</a:t>
            </a:r>
          </a:p>
          <a:p>
            <a:pPr marL="342900" indent="-342900">
              <a:buClr>
                <a:srgbClr val="00AA9E"/>
              </a:buClr>
              <a:buSzPct val="1500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indent="-342900">
              <a:buClr>
                <a:srgbClr val="00AA9E"/>
              </a:buClr>
              <a:buSzPct val="150000"/>
              <a:buFont typeface="Arial" panose="020B0604020202020204" pitchFamily="34" charset="0"/>
              <a:buChar char="•"/>
            </a:pPr>
            <a:r>
              <a:rPr lang="en-GB" sz="2200" dirty="0">
                <a:latin typeface="Arial" panose="020B0604020202020204" pitchFamily="34" charset="0"/>
                <a:cs typeface="Arial" panose="020B0604020202020204" pitchFamily="34" charset="0"/>
              </a:rPr>
              <a:t>Previous work has shown …, but this is deficient in the following ways… [knowledge gap]</a:t>
            </a:r>
          </a:p>
          <a:p>
            <a:pPr marL="342900" indent="-342900">
              <a:buClr>
                <a:srgbClr val="00AA9E"/>
              </a:buClr>
              <a:buSzPct val="1500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indent="-342900">
              <a:buClr>
                <a:srgbClr val="00AA9E"/>
              </a:buClr>
              <a:buSzPct val="150000"/>
              <a:buFont typeface="Arial" panose="020B0604020202020204" pitchFamily="34" charset="0"/>
              <a:buChar char="•"/>
            </a:pPr>
            <a:r>
              <a:rPr lang="en-GB" sz="2200" dirty="0">
                <a:latin typeface="Arial" panose="020B0604020202020204" pitchFamily="34" charset="0"/>
                <a:cs typeface="Arial" panose="020B0604020202020204" pitchFamily="34" charset="0"/>
              </a:rPr>
              <a:t>This project will address [the knowledge gap], e.g. resolve uncertainty, provide necessary information/ solution]</a:t>
            </a:r>
          </a:p>
          <a:p>
            <a:pPr marL="342900" indent="-342900">
              <a:buClr>
                <a:srgbClr val="00AA9E"/>
              </a:buClr>
              <a:buSzPct val="1500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indent="-342900">
              <a:buClr>
                <a:srgbClr val="00AA9E"/>
              </a:buClr>
              <a:buSzPct val="150000"/>
              <a:buFont typeface="Arial" panose="020B0604020202020204" pitchFamily="34" charset="0"/>
              <a:buChar char="•"/>
            </a:pPr>
            <a:r>
              <a:rPr lang="en-GB" sz="2200" dirty="0">
                <a:latin typeface="Arial" panose="020B0604020202020204" pitchFamily="34" charset="0"/>
                <a:cs typeface="Arial" panose="020B0604020202020204" pitchFamily="34" charset="0"/>
              </a:rPr>
              <a:t>When the project is done, the problem will be resolved &amp; the impact of this will be… </a:t>
            </a:r>
          </a:p>
        </p:txBody>
      </p:sp>
    </p:spTree>
    <p:extLst>
      <p:ext uri="{BB962C8B-B14F-4D97-AF65-F5344CB8AC3E}">
        <p14:creationId xmlns:p14="http://schemas.microsoft.com/office/powerpoint/2010/main" val="3349132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66650" y="567573"/>
            <a:ext cx="8212383" cy="49488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382425" y="911786"/>
            <a:ext cx="7768556" cy="4559416"/>
          </a:xfrm>
          <a:prstGeom prst="rect">
            <a:avLst/>
          </a:prstGeom>
          <a:solidFill>
            <a:schemeClr val="tx1"/>
          </a:solidFill>
        </p:spPr>
        <p:txBody>
          <a:bodyPr wrap="square" rtlCol="0">
            <a:prstTxWarp prst="textFadeUp">
              <a:avLst>
                <a:gd name="adj" fmla="val 26235"/>
              </a:avLst>
            </a:prstTxWarp>
            <a:spAutoFit/>
          </a:bodyPr>
          <a:lstStyle/>
          <a:p>
            <a:pPr algn="ctr"/>
            <a:r>
              <a:rPr lang="en-GB" sz="8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A long time ago in a galaxy far, far away…</a:t>
            </a:r>
          </a:p>
        </p:txBody>
      </p:sp>
    </p:spTree>
    <p:extLst>
      <p:ext uri="{BB962C8B-B14F-4D97-AF65-F5344CB8AC3E}">
        <p14:creationId xmlns:p14="http://schemas.microsoft.com/office/powerpoint/2010/main" val="895077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8033" y="761901"/>
            <a:ext cx="8935933" cy="3785652"/>
          </a:xfrm>
          <a:prstGeom prst="rect">
            <a:avLst/>
          </a:prstGeom>
        </p:spPr>
        <p:txBody>
          <a:bodyPr wrap="square">
            <a:spAutoFit/>
          </a:bodyPr>
          <a:lstStyle/>
          <a:p>
            <a:pPr algn="ctr"/>
            <a:r>
              <a:rPr lang="en-GB" sz="4800" dirty="0">
                <a:latin typeface="Arial" panose="020B0604020202020204" pitchFamily="34" charset="0"/>
                <a:cs typeface="Arial" panose="020B0604020202020204" pitchFamily="34" charset="0"/>
              </a:rPr>
              <a:t>A Study to Evaluate the Impact of Jedi Force Staff Training  on the Mortality &amp; Morbidity Associated with </a:t>
            </a:r>
          </a:p>
          <a:p>
            <a:pPr algn="ctr"/>
            <a:r>
              <a:rPr lang="en-GB" sz="4800" dirty="0">
                <a:latin typeface="Arial" panose="020B0604020202020204" pitchFamily="34" charset="0"/>
                <a:cs typeface="Arial" panose="020B0604020202020204" pitchFamily="34" charset="0"/>
              </a:rPr>
              <a:t>The Dark Side</a:t>
            </a:r>
          </a:p>
        </p:txBody>
      </p:sp>
      <p:sp>
        <p:nvSpPr>
          <p:cNvPr id="3" name="TextBox 2"/>
          <p:cNvSpPr txBox="1"/>
          <p:nvPr/>
        </p:nvSpPr>
        <p:spPr>
          <a:xfrm>
            <a:off x="3071663" y="4847941"/>
            <a:ext cx="6048672" cy="646331"/>
          </a:xfrm>
          <a:prstGeom prst="rect">
            <a:avLst/>
          </a:prstGeom>
          <a:noFill/>
        </p:spPr>
        <p:txBody>
          <a:bodyPr wrap="square" rtlCol="0">
            <a:spAutoFit/>
          </a:bodyPr>
          <a:lstStyle/>
          <a:p>
            <a:pPr algn="ctr"/>
            <a:r>
              <a:rPr lang="en-GB" sz="3600" dirty="0">
                <a:solidFill>
                  <a:srgbClr val="193E72"/>
                </a:solidFill>
                <a:latin typeface="Arial" panose="020B0604020202020204" pitchFamily="34" charset="0"/>
                <a:cs typeface="Arial" panose="020B0604020202020204" pitchFamily="34" charset="0"/>
              </a:rPr>
              <a:t>(</a:t>
            </a:r>
            <a:r>
              <a:rPr lang="en-GB" sz="3600" dirty="0" err="1">
                <a:solidFill>
                  <a:srgbClr val="193E72"/>
                </a:solidFill>
                <a:latin typeface="Arial" panose="020B0604020202020204" pitchFamily="34" charset="0"/>
                <a:cs typeface="Arial" panose="020B0604020202020204" pitchFamily="34" charset="0"/>
              </a:rPr>
              <a:t>IJeST</a:t>
            </a:r>
            <a:r>
              <a:rPr lang="en-GB" sz="3600" dirty="0">
                <a:solidFill>
                  <a:srgbClr val="193E7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5792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0649" y="1091348"/>
            <a:ext cx="11103429" cy="5078313"/>
          </a:xfrm>
          <a:prstGeom prst="rect">
            <a:avLst/>
          </a:prstGeom>
          <a:noFill/>
        </p:spPr>
        <p:txBody>
          <a:bodyPr wrap="square" rtlCol="0">
            <a:spAutoFit/>
          </a:bodyPr>
          <a:lstStyle/>
          <a:p>
            <a:pPr marL="342900" indent="-342900">
              <a:buClr>
                <a:srgbClr val="2EA9B0"/>
              </a:buClr>
              <a:buSzPct val="150000"/>
              <a:buFont typeface="Arial" panose="020B0604020202020204" pitchFamily="34" charset="0"/>
              <a:buChar char="•"/>
            </a:pPr>
            <a:r>
              <a:rPr lang="en-GB" sz="1800" dirty="0">
                <a:latin typeface="Arial" panose="020B0604020202020204" pitchFamily="34" charset="0"/>
                <a:cs typeface="Arial" panose="020B0604020202020204" pitchFamily="34" charset="0"/>
              </a:rPr>
              <a:t>The Dark Side is a problem. It causes death in large numbers of people every year, &amp; has even been known to exterminate whole planetary populations. In addition it causes much anxiety &amp; depression. The costs are enormous, both for victims, but also in rebuilding lives &amp; civilisations affected. </a:t>
            </a:r>
          </a:p>
          <a:p>
            <a:pPr marL="342900" indent="-342900">
              <a:buClr>
                <a:srgbClr val="2EA9B0"/>
              </a:buClr>
              <a:buSzPct val="15000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342900" indent="-342900">
              <a:buClr>
                <a:srgbClr val="2EA9B0"/>
              </a:buClr>
              <a:buSzPct val="150000"/>
              <a:buFont typeface="Arial" panose="020B0604020202020204" pitchFamily="34" charset="0"/>
              <a:buChar char="•"/>
            </a:pPr>
            <a:r>
              <a:rPr lang="en-GB" sz="1800" dirty="0">
                <a:latin typeface="Arial" panose="020B0604020202020204" pitchFamily="34" charset="0"/>
                <a:cs typeface="Arial" panose="020B0604020202020204" pitchFamily="34" charset="0"/>
              </a:rPr>
              <a:t>Removal of the Dark Side would be beneficial to many millions of people. It would reduce suffering &amp; death &amp; reduce costs to the NHS &amp; other health &amp; social welfare organisations.</a:t>
            </a:r>
          </a:p>
          <a:p>
            <a:pPr marL="342900" indent="-342900">
              <a:buClr>
                <a:srgbClr val="2EA9B0"/>
              </a:buClr>
              <a:buSzPct val="15000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342900" indent="-342900">
              <a:buClr>
                <a:srgbClr val="2EA9B0"/>
              </a:buClr>
              <a:buSzPct val="150000"/>
              <a:buFont typeface="Arial" panose="020B0604020202020204" pitchFamily="34" charset="0"/>
              <a:buChar char="•"/>
            </a:pPr>
            <a:r>
              <a:rPr lang="en-GB" sz="1800" dirty="0">
                <a:latin typeface="Arial" panose="020B0604020202020204" pitchFamily="34" charset="0"/>
                <a:cs typeface="Arial" panose="020B0604020202020204" pitchFamily="34" charset="0"/>
              </a:rPr>
              <a:t>Current approaches to remove the Dark Side, such as attacks by small numbers of disorganised rebels have failed. There is a clear need for a more radical &amp; magical solution. Preliminary studies indicate the potential of Force training for Jedi Knights in tackling the Dark Side, but its full efficacy/ effectiveness is unknown.</a:t>
            </a:r>
          </a:p>
          <a:p>
            <a:pPr marL="342900" indent="-342900">
              <a:buClr>
                <a:srgbClr val="2EA9B0"/>
              </a:buClr>
              <a:buSzPct val="15000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342900" indent="-342900">
              <a:buClr>
                <a:srgbClr val="2EA9B0"/>
              </a:buClr>
              <a:buSzPct val="150000"/>
              <a:buFont typeface="Arial" panose="020B0604020202020204" pitchFamily="34" charset="0"/>
              <a:buChar char="•"/>
            </a:pPr>
            <a:r>
              <a:rPr lang="en-GB" sz="1800" dirty="0">
                <a:latin typeface="Arial" panose="020B0604020202020204" pitchFamily="34" charset="0"/>
                <a:cs typeface="Arial" panose="020B0604020202020204" pitchFamily="34" charset="0"/>
              </a:rPr>
              <a:t>This project will evaluate whether or not Force training of Jedi Knights is effective in fighting the Dark Side. </a:t>
            </a:r>
          </a:p>
          <a:p>
            <a:pPr marL="342900" indent="-342900">
              <a:buClr>
                <a:srgbClr val="2EA9B0"/>
              </a:buClr>
              <a:buSzPct val="15000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342900" indent="-342900">
              <a:buClr>
                <a:srgbClr val="2EA9B0"/>
              </a:buClr>
              <a:buSzPct val="150000"/>
              <a:buFont typeface="Arial" panose="020B0604020202020204" pitchFamily="34" charset="0"/>
              <a:buChar char="•"/>
            </a:pPr>
            <a:r>
              <a:rPr lang="en-GB" sz="1800" dirty="0">
                <a:latin typeface="Arial" panose="020B0604020202020204" pitchFamily="34" charset="0"/>
                <a:cs typeface="Arial" panose="020B0604020202020204" pitchFamily="34" charset="0"/>
              </a:rPr>
              <a:t>If this approach is found to be beneficial, the Dark Side may be successfully defeated, with resulting improvements in quality of life &amp; longevity throughout the Galaxy.</a:t>
            </a:r>
          </a:p>
          <a:p>
            <a:pPr marL="342900" indent="-342900">
              <a:buClr>
                <a:srgbClr val="00AA9E"/>
              </a:buClr>
              <a:buSzPct val="15000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5" name="Rectangle 4"/>
          <p:cNvSpPr/>
          <p:nvPr/>
        </p:nvSpPr>
        <p:spPr>
          <a:xfrm>
            <a:off x="890649" y="165349"/>
            <a:ext cx="1109599" cy="830997"/>
          </a:xfrm>
          <a:prstGeom prst="rect">
            <a:avLst/>
          </a:prstGeom>
        </p:spPr>
        <p:txBody>
          <a:bodyPr wrap="none">
            <a:spAutoFit/>
          </a:bodyPr>
          <a:lstStyle/>
          <a:p>
            <a:pPr>
              <a:buClr>
                <a:srgbClr val="00AA9E"/>
              </a:buClr>
              <a:buSzPct val="150000"/>
            </a:pPr>
            <a:r>
              <a:rPr lang="en-GB" sz="4800" dirty="0">
                <a:solidFill>
                  <a:srgbClr val="193E72"/>
                </a:solidFill>
                <a:latin typeface="Arial" panose="020B0604020202020204" pitchFamily="34" charset="0"/>
                <a:cs typeface="Arial" panose="020B0604020202020204" pitchFamily="34" charset="0"/>
              </a:rPr>
              <a:t>So:</a:t>
            </a:r>
          </a:p>
        </p:txBody>
      </p:sp>
      <p:sp>
        <p:nvSpPr>
          <p:cNvPr id="6" name="Rectangle 5"/>
          <p:cNvSpPr/>
          <p:nvPr/>
        </p:nvSpPr>
        <p:spPr>
          <a:xfrm>
            <a:off x="6672065" y="6361312"/>
            <a:ext cx="3685111" cy="307777"/>
          </a:xfrm>
          <a:prstGeom prst="rect">
            <a:avLst/>
          </a:prstGeom>
        </p:spPr>
        <p:txBody>
          <a:bodyPr wrap="none">
            <a:spAutoFit/>
          </a:bodyPr>
          <a:lstStyle/>
          <a:p>
            <a:pPr>
              <a:buClr>
                <a:srgbClr val="00AA9E"/>
              </a:buClr>
              <a:buSzPct val="150000"/>
            </a:pPr>
            <a:r>
              <a:rPr lang="en-GB" b="1" dirty="0">
                <a:solidFill>
                  <a:srgbClr val="6667AD"/>
                </a:solidFill>
                <a:latin typeface="Arial" panose="020B0604020202020204" pitchFamily="34" charset="0"/>
                <a:cs typeface="Arial" panose="020B0604020202020204" pitchFamily="34" charset="0"/>
              </a:rPr>
              <a:t>(… until another Jedi Knight goes AWOL)</a:t>
            </a:r>
          </a:p>
        </p:txBody>
      </p:sp>
    </p:spTree>
    <p:extLst>
      <p:ext uri="{BB962C8B-B14F-4D97-AF65-F5344CB8AC3E}">
        <p14:creationId xmlns:p14="http://schemas.microsoft.com/office/powerpoint/2010/main" val="225307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73902" y="564003"/>
            <a:ext cx="2602379" cy="338554"/>
          </a:xfrm>
          <a:prstGeom prst="rect">
            <a:avLst/>
          </a:prstGeom>
        </p:spPr>
        <p:txBody>
          <a:bodyPr wrap="none">
            <a:spAutoFit/>
          </a:bodyPr>
          <a:lstStyle/>
          <a:p>
            <a:r>
              <a:rPr lang="en-GB" sz="1600" dirty="0">
                <a:solidFill>
                  <a:srgbClr val="101010"/>
                </a:solidFill>
                <a:latin typeface="Arial" panose="020B0604020202020204" pitchFamily="34" charset="0"/>
                <a:cs typeface="Arial" panose="020B0604020202020204" pitchFamily="34" charset="0"/>
              </a:rPr>
              <a:t>‘You can't rush inspiration.’</a:t>
            </a:r>
            <a:endParaRPr lang="en-GB"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9630" y="3555546"/>
            <a:ext cx="1509215" cy="1749420"/>
          </a:xfrm>
          <a:prstGeom prst="rect">
            <a:avLst/>
          </a:prstGeom>
        </p:spPr>
      </p:pic>
      <p:sp>
        <p:nvSpPr>
          <p:cNvPr id="6" name="TextBox 5"/>
          <p:cNvSpPr txBox="1"/>
          <p:nvPr/>
        </p:nvSpPr>
        <p:spPr>
          <a:xfrm>
            <a:off x="9012234" y="3561251"/>
            <a:ext cx="2468551"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‘I love deadlines. I love the whooshing noise they make as they go by’</a:t>
            </a:r>
          </a:p>
        </p:txBody>
      </p:sp>
      <p:sp>
        <p:nvSpPr>
          <p:cNvPr id="7" name="TextBox 6"/>
          <p:cNvSpPr txBox="1"/>
          <p:nvPr/>
        </p:nvSpPr>
        <p:spPr>
          <a:xfrm>
            <a:off x="9013627" y="4430256"/>
            <a:ext cx="2468551" cy="338554"/>
          </a:xfrm>
          <a:prstGeom prst="rect">
            <a:avLst/>
          </a:prstGeom>
          <a:noFill/>
        </p:spPr>
        <p:txBody>
          <a:bodyPr wrap="square" rtlCol="0">
            <a:spAutoFit/>
          </a:bodyPr>
          <a:lstStyle/>
          <a:p>
            <a:r>
              <a:rPr lang="en-GB" sz="1600" dirty="0">
                <a:solidFill>
                  <a:srgbClr val="2EA9B0"/>
                </a:solidFill>
                <a:latin typeface="Arial" panose="020B0604020202020204" pitchFamily="34" charset="0"/>
                <a:cs typeface="Arial" panose="020B0604020202020204" pitchFamily="34" charset="0"/>
              </a:rPr>
              <a:t>Douglas Adams</a:t>
            </a:r>
          </a:p>
        </p:txBody>
      </p:sp>
      <p:sp>
        <p:nvSpPr>
          <p:cNvPr id="8" name="Rectangle 7"/>
          <p:cNvSpPr/>
          <p:nvPr/>
        </p:nvSpPr>
        <p:spPr>
          <a:xfrm>
            <a:off x="2269422" y="714396"/>
            <a:ext cx="2099563" cy="830997"/>
          </a:xfrm>
          <a:prstGeom prst="rect">
            <a:avLst/>
          </a:prstGeom>
        </p:spPr>
        <p:txBody>
          <a:bodyPr wrap="square">
            <a:spAutoFit/>
          </a:bodyPr>
          <a:lstStyle/>
          <a:p>
            <a:r>
              <a:rPr lang="en-GB" sz="1600" dirty="0">
                <a:solidFill>
                  <a:srgbClr val="333333"/>
                </a:solidFill>
                <a:latin typeface="Arial" panose="020B0604020202020204" pitchFamily="34" charset="0"/>
                <a:cs typeface="Arial" panose="020B0604020202020204" pitchFamily="34" charset="0"/>
              </a:rPr>
              <a:t>‘I can write with authority only about what I know well’</a:t>
            </a:r>
            <a:endParaRPr lang="en-GB" sz="1600" dirty="0">
              <a:latin typeface="Arial" panose="020B0604020202020204" pitchFamily="34" charset="0"/>
              <a:cs typeface="Arial" panose="020B0604020202020204" pitchFamily="34" charset="0"/>
            </a:endParaRPr>
          </a:p>
        </p:txBody>
      </p:sp>
      <p:sp>
        <p:nvSpPr>
          <p:cNvPr id="9" name="TextBox 8"/>
          <p:cNvSpPr txBox="1"/>
          <p:nvPr/>
        </p:nvSpPr>
        <p:spPr>
          <a:xfrm>
            <a:off x="2267252" y="1481648"/>
            <a:ext cx="2945879" cy="338554"/>
          </a:xfrm>
          <a:prstGeom prst="rect">
            <a:avLst/>
          </a:prstGeom>
          <a:noFill/>
        </p:spPr>
        <p:txBody>
          <a:bodyPr wrap="square" rtlCol="0">
            <a:spAutoFit/>
          </a:bodyPr>
          <a:lstStyle/>
          <a:p>
            <a:r>
              <a:rPr lang="en-GB" sz="1600" dirty="0" err="1">
                <a:solidFill>
                  <a:srgbClr val="2EA9B0"/>
                </a:solidFill>
                <a:latin typeface="Arial" panose="020B0604020202020204" pitchFamily="34" charset="0"/>
                <a:cs typeface="Arial" panose="020B0604020202020204" pitchFamily="34" charset="0"/>
              </a:rPr>
              <a:t>Chimamanda</a:t>
            </a:r>
            <a:r>
              <a:rPr lang="en-GB" sz="1600" dirty="0">
                <a:solidFill>
                  <a:srgbClr val="2EA9B0"/>
                </a:solidFill>
                <a:latin typeface="Arial" panose="020B0604020202020204" pitchFamily="34" charset="0"/>
                <a:cs typeface="Arial" panose="020B0604020202020204" pitchFamily="34" charset="0"/>
              </a:rPr>
              <a:t> </a:t>
            </a:r>
            <a:r>
              <a:rPr lang="en-GB" sz="1600" dirty="0" err="1">
                <a:solidFill>
                  <a:srgbClr val="2EA9B0"/>
                </a:solidFill>
                <a:latin typeface="Arial" panose="020B0604020202020204" pitchFamily="34" charset="0"/>
                <a:cs typeface="Arial" panose="020B0604020202020204" pitchFamily="34" charset="0"/>
              </a:rPr>
              <a:t>Ngozi</a:t>
            </a:r>
            <a:r>
              <a:rPr lang="en-GB" sz="1600" dirty="0">
                <a:solidFill>
                  <a:srgbClr val="2EA9B0"/>
                </a:solidFill>
                <a:latin typeface="Arial" panose="020B0604020202020204" pitchFamily="34" charset="0"/>
                <a:cs typeface="Arial" panose="020B0604020202020204" pitchFamily="34" charset="0"/>
              </a:rPr>
              <a:t> </a:t>
            </a:r>
            <a:r>
              <a:rPr lang="en-GB" sz="1600" dirty="0" err="1">
                <a:solidFill>
                  <a:srgbClr val="2EA9B0"/>
                </a:solidFill>
                <a:latin typeface="Arial" panose="020B0604020202020204" pitchFamily="34" charset="0"/>
                <a:cs typeface="Arial" panose="020B0604020202020204" pitchFamily="34" charset="0"/>
              </a:rPr>
              <a:t>Adichie</a:t>
            </a:r>
            <a:endParaRPr lang="en-GB" sz="1600" dirty="0">
              <a:solidFill>
                <a:srgbClr val="2EA9B0"/>
              </a:solidFill>
              <a:latin typeface="Arial" panose="020B0604020202020204" pitchFamily="34" charset="0"/>
              <a:cs typeface="Arial" panose="020B0604020202020204" pitchFamily="34" charset="0"/>
            </a:endParaRPr>
          </a:p>
        </p:txBody>
      </p:sp>
      <p:sp>
        <p:nvSpPr>
          <p:cNvPr id="10" name="Rectangle 9"/>
          <p:cNvSpPr/>
          <p:nvPr/>
        </p:nvSpPr>
        <p:spPr>
          <a:xfrm>
            <a:off x="2687609" y="3976750"/>
            <a:ext cx="3674714" cy="1077218"/>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‘Don’t be crushed by other people’s gatekeeping. That said, take a good look at your work and make sure it is publishable and is going to stand out.’</a:t>
            </a:r>
          </a:p>
        </p:txBody>
      </p:sp>
      <p:pic>
        <p:nvPicPr>
          <p:cNvPr id="11" name="Picture 2" descr="https://upload.wikimedia.org/wikipedia/commons/thumb/e/e4/Bernardine_Evaristo_Photo.jpg/177px-Bernardine_Evaristo_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562" y="3591940"/>
            <a:ext cx="1409118" cy="19027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upload.wikimedia.org/wikipedia/commons/thumb/8/84/Chimamanda_Ngozi_Adichie_9374.JPG/180px-Chimamanda_Ngozi_Adichie_937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997" y="739833"/>
            <a:ext cx="1375969" cy="183462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687609" y="5053968"/>
            <a:ext cx="1984839" cy="338554"/>
          </a:xfrm>
          <a:prstGeom prst="rect">
            <a:avLst/>
          </a:prstGeom>
        </p:spPr>
        <p:txBody>
          <a:bodyPr wrap="none">
            <a:spAutoFit/>
          </a:bodyPr>
          <a:lstStyle/>
          <a:p>
            <a:r>
              <a:rPr lang="en-GB" sz="1600" dirty="0">
                <a:solidFill>
                  <a:srgbClr val="2EA9B0"/>
                </a:solidFill>
                <a:latin typeface="Arial" panose="020B0604020202020204" pitchFamily="34" charset="0"/>
                <a:cs typeface="Arial" panose="020B0604020202020204" pitchFamily="34" charset="0"/>
              </a:rPr>
              <a:t>Bernardine </a:t>
            </a:r>
            <a:r>
              <a:rPr lang="en-GB" sz="1600" dirty="0" err="1">
                <a:solidFill>
                  <a:srgbClr val="2EA9B0"/>
                </a:solidFill>
                <a:latin typeface="Arial" panose="020B0604020202020204" pitchFamily="34" charset="0"/>
                <a:cs typeface="Arial" panose="020B0604020202020204" pitchFamily="34" charset="0"/>
              </a:rPr>
              <a:t>Evaristo</a:t>
            </a:r>
            <a:endParaRPr lang="en-GB" sz="1600" dirty="0">
              <a:solidFill>
                <a:srgbClr val="2EA9B0"/>
              </a:solidFill>
              <a:latin typeface="Arial" panose="020B0604020202020204" pitchFamily="34" charset="0"/>
              <a:cs typeface="Arial" panose="020B0604020202020204" pitchFamily="34" charset="0"/>
            </a:endParaRPr>
          </a:p>
        </p:txBody>
      </p:sp>
      <p:sp>
        <p:nvSpPr>
          <p:cNvPr id="14" name="Rectangle 13"/>
          <p:cNvSpPr/>
          <p:nvPr/>
        </p:nvSpPr>
        <p:spPr>
          <a:xfrm>
            <a:off x="14257915" y="3454925"/>
            <a:ext cx="1340578" cy="523220"/>
          </a:xfrm>
          <a:prstGeom prst="rect">
            <a:avLst/>
          </a:prstGeom>
        </p:spPr>
        <p:txBody>
          <a:bodyPr wrap="square">
            <a:spAutoFit/>
          </a:bodyPr>
          <a:lstStyle/>
          <a:p>
            <a:r>
              <a:rPr lang="en-GB" b="1" dirty="0">
                <a:solidFill>
                  <a:srgbClr val="202122"/>
                </a:solidFill>
                <a:latin typeface="Arial" panose="020B0604020202020204" pitchFamily="34" charset="0"/>
              </a:rPr>
              <a:t>Larry D. Moore</a:t>
            </a:r>
            <a:endParaRPr lang="en-GB" dirty="0"/>
          </a:p>
        </p:txBody>
      </p:sp>
      <p:sp>
        <p:nvSpPr>
          <p:cNvPr id="15" name="Rectangle 14"/>
          <p:cNvSpPr/>
          <p:nvPr/>
        </p:nvSpPr>
        <p:spPr>
          <a:xfrm>
            <a:off x="6336781" y="6130729"/>
            <a:ext cx="5575184" cy="246221"/>
          </a:xfrm>
          <a:prstGeom prst="rect">
            <a:avLst/>
          </a:prstGeom>
        </p:spPr>
        <p:txBody>
          <a:bodyPr wrap="square">
            <a:spAutoFit/>
          </a:bodyPr>
          <a:lstStyle/>
          <a:p>
            <a:r>
              <a:rPr lang="en-GB" sz="1000" dirty="0">
                <a:latin typeface="Arial" panose="020B0604020202020204" pitchFamily="34" charset="0"/>
                <a:cs typeface="Arial" panose="020B0604020202020204" pitchFamily="34" charset="0"/>
              </a:rPr>
              <a:t>All Wikimedia: Michael Hughes (Douglas Adams); </a:t>
            </a:r>
            <a:r>
              <a:rPr lang="en-GB" sz="1000" dirty="0" err="1">
                <a:latin typeface="Arial" panose="020B0604020202020204" pitchFamily="34" charset="0"/>
                <a:cs typeface="Arial" panose="020B0604020202020204" pitchFamily="34" charset="0"/>
              </a:rPr>
              <a:t>Slowking</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Chimamanda</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Ngozi</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Adichie</a:t>
            </a:r>
            <a:r>
              <a:rPr lang="en-GB" sz="1000" dirty="0">
                <a:latin typeface="Arial" panose="020B0604020202020204" pitchFamily="34" charset="0"/>
                <a:cs typeface="Arial" panose="020B0604020202020204" pitchFamily="34" charset="0"/>
              </a:rPr>
              <a:t>) </a:t>
            </a:r>
          </a:p>
        </p:txBody>
      </p:sp>
      <p:pic>
        <p:nvPicPr>
          <p:cNvPr id="20" name="Picture 2" descr="https://upload.wikimedia.org/wikipedia/commons/thumb/2/2e/Colson_whitehead_2014.jpg/160px-Colson_whitehead_20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7437" y="482095"/>
            <a:ext cx="1299844" cy="194976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124373" y="865764"/>
            <a:ext cx="1959145" cy="338554"/>
          </a:xfrm>
          <a:prstGeom prst="rect">
            <a:avLst/>
          </a:prstGeom>
          <a:noFill/>
        </p:spPr>
        <p:txBody>
          <a:bodyPr wrap="square" rtlCol="0">
            <a:spAutoFit/>
          </a:bodyPr>
          <a:lstStyle/>
          <a:p>
            <a:r>
              <a:rPr lang="en-GB" sz="1600" dirty="0">
                <a:solidFill>
                  <a:srgbClr val="2EA9B0"/>
                </a:solidFill>
                <a:latin typeface="Arial" panose="020B0604020202020204" pitchFamily="34" charset="0"/>
                <a:cs typeface="Arial" panose="020B0604020202020204" pitchFamily="34" charset="0"/>
              </a:rPr>
              <a:t>Colson Whitehead</a:t>
            </a:r>
          </a:p>
        </p:txBody>
      </p:sp>
    </p:spTree>
    <p:extLst>
      <p:ext uri="{BB962C8B-B14F-4D97-AF65-F5344CB8AC3E}">
        <p14:creationId xmlns:p14="http://schemas.microsoft.com/office/powerpoint/2010/main" val="107599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3"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7;p16"/>
          <p:cNvSpPr/>
          <p:nvPr/>
        </p:nvSpPr>
        <p:spPr>
          <a:xfrm>
            <a:off x="1044139" y="460557"/>
            <a:ext cx="7776864" cy="1200329"/>
          </a:xfrm>
          <a:prstGeom prst="rect">
            <a:avLst/>
          </a:prstGeom>
          <a:noFill/>
          <a:ln>
            <a:noFill/>
          </a:ln>
        </p:spPr>
        <p:txBody>
          <a:bodyPr spcFirstLastPara="1" wrap="square" lIns="91425" tIns="45700" rIns="91425" bIns="45700" anchor="t" anchorCtr="0">
            <a:spAutoFit/>
          </a:bodyPr>
          <a:lstStyle/>
          <a:p>
            <a:r>
              <a:rPr lang="en-GB" sz="3600" b="1" dirty="0">
                <a:solidFill>
                  <a:srgbClr val="193E72"/>
                </a:solidFill>
                <a:latin typeface="Arial" panose="020B0604020202020204" pitchFamily="34" charset="0"/>
                <a:cs typeface="Arial" panose="020B0604020202020204" pitchFamily="34" charset="0"/>
              </a:rPr>
              <a:t>STORY: </a:t>
            </a:r>
            <a:r>
              <a:rPr lang="en-GB" sz="3600" dirty="0">
                <a:solidFill>
                  <a:srgbClr val="00AA9E"/>
                </a:solidFill>
              </a:rPr>
              <a:t>What’s the Argument?</a:t>
            </a:r>
            <a:endParaRPr dirty="0"/>
          </a:p>
          <a:p>
            <a:endParaRPr sz="3600" dirty="0">
              <a:solidFill>
                <a:srgbClr val="00AA9E"/>
              </a:solidFill>
            </a:endParaRPr>
          </a:p>
        </p:txBody>
      </p:sp>
      <p:sp>
        <p:nvSpPr>
          <p:cNvPr id="6" name="Google Shape;168;p16"/>
          <p:cNvSpPr txBox="1"/>
          <p:nvPr/>
        </p:nvSpPr>
        <p:spPr>
          <a:xfrm>
            <a:off x="1128221" y="1173599"/>
            <a:ext cx="10365472" cy="615513"/>
          </a:xfrm>
          <a:prstGeom prst="rect">
            <a:avLst/>
          </a:prstGeom>
          <a:noFill/>
          <a:ln>
            <a:noFill/>
          </a:ln>
        </p:spPr>
        <p:txBody>
          <a:bodyPr spcFirstLastPara="1" wrap="square" lIns="91425" tIns="45700" rIns="91425" bIns="45700" anchor="t" anchorCtr="0">
            <a:spAutoFit/>
          </a:bodyPr>
          <a:lstStyle/>
          <a:p>
            <a:pPr marL="285750" indent="-285750">
              <a:buClr>
                <a:srgbClr val="00AA9E"/>
              </a:buClr>
              <a:buSzPct val="150000"/>
              <a:buFont typeface="Arial" panose="020B0604020202020204" pitchFamily="34" charset="0"/>
              <a:buChar char="•"/>
            </a:pPr>
            <a:r>
              <a:rPr lang="en-GB" sz="1700" dirty="0">
                <a:solidFill>
                  <a:schemeClr val="dk1"/>
                </a:solidFill>
              </a:rPr>
              <a:t>Currently the in-patient care on offer for children &amp; young people (CYP) with severe mental health problems is variable &amp;, where they end up on adult wards, unsatisfactory.</a:t>
            </a:r>
            <a:endParaRPr sz="1700" dirty="0">
              <a:solidFill>
                <a:schemeClr val="dk1"/>
              </a:solidFill>
            </a:endParaRPr>
          </a:p>
        </p:txBody>
      </p:sp>
      <p:sp>
        <p:nvSpPr>
          <p:cNvPr id="7" name="Google Shape;169;p16"/>
          <p:cNvSpPr/>
          <p:nvPr/>
        </p:nvSpPr>
        <p:spPr>
          <a:xfrm>
            <a:off x="4715092" y="6081574"/>
            <a:ext cx="6869258" cy="400069"/>
          </a:xfrm>
          <a:prstGeom prst="rect">
            <a:avLst/>
          </a:prstGeom>
          <a:noFill/>
          <a:ln>
            <a:noFill/>
          </a:ln>
        </p:spPr>
        <p:txBody>
          <a:bodyPr spcFirstLastPara="1" wrap="square" lIns="91425" tIns="45700" rIns="91425" bIns="45700" anchor="t" anchorCtr="0">
            <a:spAutoFit/>
          </a:bodyPr>
          <a:lstStyle/>
          <a:p>
            <a:r>
              <a:rPr lang="en-GB" sz="1000" dirty="0">
                <a:solidFill>
                  <a:schemeClr val="dk1"/>
                </a:solidFill>
                <a:latin typeface="Arial" panose="020B0604020202020204" pitchFamily="34" charset="0"/>
                <a:cs typeface="Arial" panose="020B0604020202020204" pitchFamily="34" charset="0"/>
              </a:rPr>
              <a:t>Costs, outcomes and satisfaction for in-patient child and adolescent psychiatric services</a:t>
            </a:r>
            <a:r>
              <a:rPr lang="en-GB" sz="1000" dirty="0">
                <a:latin typeface="Arial" panose="020B0604020202020204" pitchFamily="34" charset="0"/>
                <a:cs typeface="Arial" panose="020B0604020202020204" pitchFamily="34" charset="0"/>
              </a:rPr>
              <a:t>. </a:t>
            </a:r>
            <a:r>
              <a:rPr lang="en-GB" sz="1000" dirty="0">
                <a:solidFill>
                  <a:schemeClr val="dk1"/>
                </a:solidFill>
                <a:latin typeface="Arial" panose="020B0604020202020204" pitchFamily="34" charset="0"/>
                <a:cs typeface="Arial" panose="020B0604020202020204" pitchFamily="34" charset="0"/>
              </a:rPr>
              <a:t>Royal College of Psychiatrists</a:t>
            </a:r>
            <a:r>
              <a:rPr lang="en-GB" sz="1000" dirty="0">
                <a:latin typeface="Arial" panose="020B0604020202020204" pitchFamily="34" charset="0"/>
                <a:cs typeface="Arial" panose="020B0604020202020204" pitchFamily="34" charset="0"/>
              </a:rPr>
              <a:t> </a:t>
            </a:r>
            <a:r>
              <a:rPr lang="en-GB" sz="1000" dirty="0">
                <a:solidFill>
                  <a:schemeClr val="dk1"/>
                </a:solidFill>
                <a:latin typeface="Arial" panose="020B0604020202020204" pitchFamily="34" charset="0"/>
                <a:cs typeface="Arial" panose="020B0604020202020204" pitchFamily="34" charset="0"/>
              </a:rPr>
              <a:t>https://www.journalslibrary.nihr.ac.uk/programmes/hsdr/081304062/#/summary-of-research</a:t>
            </a:r>
            <a:endParaRPr sz="1000" dirty="0">
              <a:latin typeface="Arial" panose="020B0604020202020204" pitchFamily="34" charset="0"/>
              <a:cs typeface="Arial" panose="020B0604020202020204" pitchFamily="34" charset="0"/>
            </a:endParaRPr>
          </a:p>
        </p:txBody>
      </p:sp>
      <p:sp>
        <p:nvSpPr>
          <p:cNvPr id="8" name="Google Shape;170;p16"/>
          <p:cNvSpPr txBox="1"/>
          <p:nvPr/>
        </p:nvSpPr>
        <p:spPr>
          <a:xfrm>
            <a:off x="1421657" y="1757310"/>
            <a:ext cx="7708406" cy="353903"/>
          </a:xfrm>
          <a:prstGeom prst="rect">
            <a:avLst/>
          </a:prstGeom>
          <a:noFill/>
          <a:ln>
            <a:noFill/>
          </a:ln>
        </p:spPr>
        <p:txBody>
          <a:bodyPr spcFirstLastPara="1" wrap="square" lIns="91425" tIns="45700" rIns="91425" bIns="45700" anchor="t" anchorCtr="0">
            <a:spAutoFit/>
          </a:bodyPr>
          <a:lstStyle/>
          <a:p>
            <a:r>
              <a:rPr lang="en-GB" sz="1700" b="1" dirty="0">
                <a:solidFill>
                  <a:srgbClr val="6667AD"/>
                </a:solidFill>
              </a:rPr>
              <a:t>Unsatisfactory care for CYP with severe mental illnesses is a problem</a:t>
            </a:r>
          </a:p>
        </p:txBody>
      </p:sp>
      <p:sp>
        <p:nvSpPr>
          <p:cNvPr id="9" name="Google Shape;171;p16"/>
          <p:cNvSpPr txBox="1"/>
          <p:nvPr/>
        </p:nvSpPr>
        <p:spPr>
          <a:xfrm>
            <a:off x="1396012" y="4349759"/>
            <a:ext cx="9617009" cy="353903"/>
          </a:xfrm>
          <a:prstGeom prst="rect">
            <a:avLst/>
          </a:prstGeom>
          <a:noFill/>
          <a:ln>
            <a:noFill/>
          </a:ln>
        </p:spPr>
        <p:txBody>
          <a:bodyPr spcFirstLastPara="1" wrap="square" lIns="91425" tIns="45700" rIns="91425" bIns="45700" anchor="t" anchorCtr="0">
            <a:spAutoFit/>
          </a:bodyPr>
          <a:lstStyle/>
          <a:p>
            <a:r>
              <a:rPr lang="en-GB" sz="1700" b="1" dirty="0">
                <a:solidFill>
                  <a:srgbClr val="6667AD"/>
                </a:solidFill>
              </a:rPr>
              <a:t>This project will give us this information</a:t>
            </a:r>
          </a:p>
        </p:txBody>
      </p:sp>
      <p:sp>
        <p:nvSpPr>
          <p:cNvPr id="10" name="Google Shape;172;p16"/>
          <p:cNvSpPr txBox="1"/>
          <p:nvPr/>
        </p:nvSpPr>
        <p:spPr>
          <a:xfrm>
            <a:off x="1427108" y="5496691"/>
            <a:ext cx="10066585" cy="353903"/>
          </a:xfrm>
          <a:prstGeom prst="rect">
            <a:avLst/>
          </a:prstGeom>
          <a:noFill/>
          <a:ln>
            <a:noFill/>
          </a:ln>
        </p:spPr>
        <p:txBody>
          <a:bodyPr spcFirstLastPara="1" wrap="square" lIns="91425" tIns="45700" rIns="91425" bIns="45700" anchor="t" anchorCtr="0">
            <a:spAutoFit/>
          </a:bodyPr>
          <a:lstStyle/>
          <a:p>
            <a:r>
              <a:rPr lang="en-GB" sz="1700" b="1" dirty="0">
                <a:solidFill>
                  <a:srgbClr val="6667AD"/>
                </a:solidFill>
              </a:rPr>
              <a:t>This study will provide much needed information to plan better services</a:t>
            </a:r>
          </a:p>
        </p:txBody>
      </p:sp>
      <p:sp>
        <p:nvSpPr>
          <p:cNvPr id="11" name="Google Shape;173;p16"/>
          <p:cNvSpPr/>
          <p:nvPr/>
        </p:nvSpPr>
        <p:spPr>
          <a:xfrm>
            <a:off x="1122759" y="2996565"/>
            <a:ext cx="10430057" cy="615513"/>
          </a:xfrm>
          <a:prstGeom prst="rect">
            <a:avLst/>
          </a:prstGeom>
          <a:noFill/>
          <a:ln>
            <a:noFill/>
          </a:ln>
        </p:spPr>
        <p:txBody>
          <a:bodyPr spcFirstLastPara="1" wrap="square" lIns="91425" tIns="45700" rIns="91425" bIns="45700" anchor="t" anchorCtr="0">
            <a:spAutoFit/>
          </a:bodyPr>
          <a:lstStyle/>
          <a:p>
            <a:pPr marL="285750" indent="-285750">
              <a:buClr>
                <a:srgbClr val="00AA9E"/>
              </a:buClr>
              <a:buSzPct val="150000"/>
              <a:buFont typeface="Arial" panose="020B0604020202020204" pitchFamily="34" charset="0"/>
              <a:buChar char="•"/>
            </a:pPr>
            <a:r>
              <a:rPr lang="en-GB" sz="1700" dirty="0">
                <a:solidFill>
                  <a:schemeClr val="dk1"/>
                </a:solidFill>
              </a:rPr>
              <a:t>Currently we do not know how patients fare, whether different settings affect patients’ progress, and the cost implications of these different settings.</a:t>
            </a:r>
            <a:endParaRPr sz="1700" dirty="0">
              <a:solidFill>
                <a:schemeClr val="dk1"/>
              </a:solidFill>
            </a:endParaRPr>
          </a:p>
        </p:txBody>
      </p:sp>
      <p:sp>
        <p:nvSpPr>
          <p:cNvPr id="12" name="Google Shape;174;p16"/>
          <p:cNvSpPr/>
          <p:nvPr/>
        </p:nvSpPr>
        <p:spPr>
          <a:xfrm>
            <a:off x="1128221" y="4812061"/>
            <a:ext cx="10638138" cy="615513"/>
          </a:xfrm>
          <a:prstGeom prst="rect">
            <a:avLst/>
          </a:prstGeom>
          <a:noFill/>
          <a:ln>
            <a:noFill/>
          </a:ln>
        </p:spPr>
        <p:txBody>
          <a:bodyPr spcFirstLastPara="1" wrap="square" lIns="91425" tIns="45700" rIns="91425" bIns="45700" anchor="t" anchorCtr="0">
            <a:spAutoFit/>
          </a:bodyPr>
          <a:lstStyle/>
          <a:p>
            <a:pPr marL="285750" indent="-285750">
              <a:buClr>
                <a:srgbClr val="00AA9E"/>
              </a:buClr>
              <a:buSzPct val="150000"/>
              <a:buFont typeface="Arial" panose="020B0604020202020204" pitchFamily="34" charset="0"/>
              <a:buChar char="•"/>
            </a:pPr>
            <a:r>
              <a:rPr lang="en-GB" sz="1700" dirty="0">
                <a:solidFill>
                  <a:schemeClr val="dk1"/>
                </a:solidFill>
              </a:rPr>
              <a:t>This information will be vital to those responsible for ensuring that young people have access to high quality in-patient care when needed. It will also help staff in local services to make better use of their beds.</a:t>
            </a:r>
            <a:endParaRPr sz="1700" dirty="0"/>
          </a:p>
        </p:txBody>
      </p:sp>
      <p:sp>
        <p:nvSpPr>
          <p:cNvPr id="13" name="Google Shape;171;p16"/>
          <p:cNvSpPr txBox="1"/>
          <p:nvPr/>
        </p:nvSpPr>
        <p:spPr>
          <a:xfrm>
            <a:off x="1396012" y="2536209"/>
            <a:ext cx="9829890" cy="353903"/>
          </a:xfrm>
          <a:prstGeom prst="rect">
            <a:avLst/>
          </a:prstGeom>
          <a:noFill/>
          <a:ln>
            <a:noFill/>
          </a:ln>
        </p:spPr>
        <p:txBody>
          <a:bodyPr spcFirstLastPara="1" wrap="square" lIns="91425" tIns="45700" rIns="91425" bIns="45700" anchor="t" anchorCtr="0">
            <a:spAutoFit/>
          </a:bodyPr>
          <a:lstStyle/>
          <a:p>
            <a:r>
              <a:rPr lang="en-GB" sz="1700" b="1" dirty="0">
                <a:solidFill>
                  <a:srgbClr val="6667AD"/>
                </a:solidFill>
              </a:rPr>
              <a:t>The resolution to this problem would mean better care and better use of resources</a:t>
            </a:r>
            <a:endParaRPr sz="1700" b="1" dirty="0">
              <a:solidFill>
                <a:srgbClr val="6667AD"/>
              </a:solidFill>
            </a:endParaRPr>
          </a:p>
        </p:txBody>
      </p:sp>
      <p:sp>
        <p:nvSpPr>
          <p:cNvPr id="14" name="TextBox 13"/>
          <p:cNvSpPr txBox="1"/>
          <p:nvPr/>
        </p:nvSpPr>
        <p:spPr>
          <a:xfrm>
            <a:off x="1122759" y="2207768"/>
            <a:ext cx="10574967" cy="353943"/>
          </a:xfrm>
          <a:prstGeom prst="rect">
            <a:avLst/>
          </a:prstGeom>
          <a:noFill/>
        </p:spPr>
        <p:txBody>
          <a:bodyPr wrap="square" rtlCol="0">
            <a:spAutoFit/>
          </a:bodyPr>
          <a:lstStyle/>
          <a:p>
            <a:pPr marL="285750" indent="-285750">
              <a:buClr>
                <a:srgbClr val="2EA9B0"/>
              </a:buClr>
              <a:buSzPct val="150000"/>
              <a:buFont typeface="Arial" panose="020B0604020202020204" pitchFamily="34" charset="0"/>
              <a:buChar char="•"/>
            </a:pPr>
            <a:r>
              <a:rPr lang="en-GB" sz="1700" dirty="0">
                <a:solidFill>
                  <a:schemeClr val="dk1"/>
                </a:solidFill>
              </a:rPr>
              <a:t>Improvements in care would lead to better patient outcomes &amp; resource use.</a:t>
            </a:r>
            <a:endParaRPr lang="en-GB" sz="1700" dirty="0"/>
          </a:p>
        </p:txBody>
      </p:sp>
      <p:sp>
        <p:nvSpPr>
          <p:cNvPr id="15" name="TextBox 14"/>
          <p:cNvSpPr txBox="1"/>
          <p:nvPr/>
        </p:nvSpPr>
        <p:spPr>
          <a:xfrm>
            <a:off x="1122759" y="4035098"/>
            <a:ext cx="10461591" cy="353943"/>
          </a:xfrm>
          <a:prstGeom prst="rect">
            <a:avLst/>
          </a:prstGeom>
          <a:noFill/>
        </p:spPr>
        <p:txBody>
          <a:bodyPr wrap="square" rtlCol="0">
            <a:spAutoFit/>
          </a:bodyPr>
          <a:lstStyle/>
          <a:p>
            <a:pPr marL="285750" indent="-285750">
              <a:buClr>
                <a:srgbClr val="2EA9AD"/>
              </a:buClr>
              <a:buSzPct val="150000"/>
              <a:buFont typeface="Arial" panose="020B0604020202020204" pitchFamily="34" charset="0"/>
              <a:buChar char="•"/>
            </a:pPr>
            <a:r>
              <a:rPr lang="en-GB" sz="1700" dirty="0">
                <a:solidFill>
                  <a:schemeClr val="dk1"/>
                </a:solidFill>
              </a:rPr>
              <a:t>This project will provide information on patient experiences &amp; the costs of different patient pathways.</a:t>
            </a:r>
            <a:endParaRPr lang="en-GB" sz="1700" dirty="0"/>
          </a:p>
        </p:txBody>
      </p:sp>
      <p:sp>
        <p:nvSpPr>
          <p:cNvPr id="16" name="Google Shape;171;p16"/>
          <p:cNvSpPr txBox="1"/>
          <p:nvPr/>
        </p:nvSpPr>
        <p:spPr>
          <a:xfrm>
            <a:off x="1421657" y="3604123"/>
            <a:ext cx="10276069" cy="353903"/>
          </a:xfrm>
          <a:prstGeom prst="rect">
            <a:avLst/>
          </a:prstGeom>
          <a:noFill/>
          <a:ln>
            <a:noFill/>
          </a:ln>
        </p:spPr>
        <p:txBody>
          <a:bodyPr spcFirstLastPara="1" wrap="square" lIns="91425" tIns="45700" rIns="91425" bIns="45700" anchor="t" anchorCtr="0">
            <a:spAutoFit/>
          </a:bodyPr>
          <a:lstStyle/>
          <a:p>
            <a:r>
              <a:rPr lang="en-GB" sz="1700" b="1" dirty="0">
                <a:solidFill>
                  <a:srgbClr val="6667AD"/>
                </a:solidFill>
              </a:rPr>
              <a:t>There is little prior work on how different settings affect outcomes &amp; costs for this group</a:t>
            </a:r>
          </a:p>
        </p:txBody>
      </p:sp>
    </p:spTree>
    <p:extLst>
      <p:ext uri="{BB962C8B-B14F-4D97-AF65-F5344CB8AC3E}">
        <p14:creationId xmlns:p14="http://schemas.microsoft.com/office/powerpoint/2010/main" val="108713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4"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1722" y="1443841"/>
            <a:ext cx="10164209" cy="4154984"/>
          </a:xfrm>
          <a:prstGeom prst="rect">
            <a:avLst/>
          </a:prstGeom>
        </p:spPr>
        <p:txBody>
          <a:bodyPr wrap="square">
            <a:spAutoFit/>
          </a:bodyPr>
          <a:lstStyle/>
          <a:p>
            <a:endParaRPr lang="en-GB" sz="2200" b="1" dirty="0">
              <a:solidFill>
                <a:srgbClr val="00AA9E"/>
              </a:solidFill>
              <a:latin typeface="Arial" panose="020B0604020202020204" pitchFamily="34" charset="0"/>
              <a:cs typeface="Arial" panose="020B0604020202020204" pitchFamily="34" charset="0"/>
            </a:endParaRPr>
          </a:p>
          <a:p>
            <a:r>
              <a:rPr lang="en-GB" sz="2200" b="1" dirty="0">
                <a:latin typeface="Arial" panose="020B0604020202020204" pitchFamily="34" charset="0"/>
                <a:cs typeface="Arial" panose="020B0604020202020204" pitchFamily="34" charset="0"/>
              </a:rPr>
              <a:t>Convincing</a:t>
            </a:r>
            <a:r>
              <a:rPr lang="en-GB" sz="2200" dirty="0">
                <a:latin typeface="Arial" panose="020B0604020202020204" pitchFamily="34" charset="0"/>
                <a:cs typeface="Arial" panose="020B0604020202020204" pitchFamily="34" charset="0"/>
              </a:rPr>
              <a:t> = supportive = remember</a:t>
            </a:r>
          </a:p>
          <a:p>
            <a:endParaRPr lang="en-GB" sz="2200" dirty="0">
              <a:latin typeface="Arial" panose="020B0604020202020204" pitchFamily="34" charset="0"/>
              <a:cs typeface="Arial" panose="020B0604020202020204" pitchFamily="34" charset="0"/>
            </a:endParaRPr>
          </a:p>
          <a:p>
            <a:r>
              <a:rPr lang="en-GB" sz="2200" b="1" dirty="0">
                <a:latin typeface="Arial" panose="020B0604020202020204" pitchFamily="34" charset="0"/>
                <a:cs typeface="Arial" panose="020B0604020202020204" pitchFamily="34" charset="0"/>
              </a:rPr>
              <a:t>Defensive</a:t>
            </a:r>
            <a:r>
              <a:rPr lang="en-GB" sz="2200" dirty="0">
                <a:latin typeface="Arial" panose="020B0604020202020204" pitchFamily="34" charset="0"/>
                <a:cs typeface="Arial" panose="020B0604020202020204" pitchFamily="34" charset="0"/>
              </a:rPr>
              <a:t> = deals with problems = forget</a:t>
            </a:r>
          </a:p>
          <a:p>
            <a:endParaRPr lang="en-GB" sz="2200" dirty="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For example: </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‘Although we are only collecting data from these two counties, data from the ONS show the socio-demographic profile to be very similar to national averages. Results from this study should therefore be </a:t>
            </a:r>
            <a:r>
              <a:rPr lang="en-GB" sz="2200" dirty="0" err="1">
                <a:latin typeface="Arial" panose="020B0604020202020204" pitchFamily="34" charset="0"/>
                <a:cs typeface="Arial" panose="020B0604020202020204" pitchFamily="34" charset="0"/>
              </a:rPr>
              <a:t>generalisable</a:t>
            </a:r>
            <a:r>
              <a:rPr lang="en-GB" sz="2200" dirty="0">
                <a:latin typeface="Arial" panose="020B0604020202020204" pitchFamily="34" charset="0"/>
                <a:cs typeface="Arial" panose="020B0604020202020204" pitchFamily="34" charset="0"/>
              </a:rPr>
              <a:t> to the broader UK population’ </a:t>
            </a:r>
          </a:p>
        </p:txBody>
      </p:sp>
      <p:sp>
        <p:nvSpPr>
          <p:cNvPr id="5" name="Rectangle 4"/>
          <p:cNvSpPr/>
          <p:nvPr/>
        </p:nvSpPr>
        <p:spPr>
          <a:xfrm>
            <a:off x="828335" y="326685"/>
            <a:ext cx="10028553" cy="1200329"/>
          </a:xfrm>
          <a:prstGeom prst="rect">
            <a:avLst/>
          </a:prstGeom>
        </p:spPr>
        <p:txBody>
          <a:bodyPr wrap="square">
            <a:spAutoFit/>
          </a:bodyPr>
          <a:lstStyle/>
          <a:p>
            <a:r>
              <a:rPr lang="en-GB" sz="3600" b="1" dirty="0">
                <a:solidFill>
                  <a:srgbClr val="193E72"/>
                </a:solidFill>
                <a:latin typeface="Arial" panose="020B0604020202020204" pitchFamily="34" charset="0"/>
                <a:cs typeface="Arial" panose="020B0604020202020204" pitchFamily="34" charset="0"/>
              </a:rPr>
              <a:t>STORY: </a:t>
            </a:r>
            <a:r>
              <a:rPr lang="en-GB" sz="3600" dirty="0">
                <a:solidFill>
                  <a:srgbClr val="2EA9B0"/>
                </a:solidFill>
                <a:latin typeface="Arial" panose="020B0604020202020204" pitchFamily="34" charset="0"/>
                <a:cs typeface="Arial" panose="020B0604020202020204" pitchFamily="34" charset="0"/>
              </a:rPr>
              <a:t>Role of ‘convincing’ and ‘defensive’ elements of argument </a:t>
            </a:r>
          </a:p>
        </p:txBody>
      </p:sp>
    </p:spTree>
    <p:extLst>
      <p:ext uri="{BB962C8B-B14F-4D97-AF65-F5344CB8AC3E}">
        <p14:creationId xmlns:p14="http://schemas.microsoft.com/office/powerpoint/2010/main" val="2577013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3249" y="2484908"/>
            <a:ext cx="11013946" cy="662053"/>
          </a:xfrm>
        </p:spPr>
        <p:txBody>
          <a:bodyPr>
            <a:noAutofit/>
          </a:bodyPr>
          <a:lstStyle/>
          <a:p>
            <a:pPr algn="ctr"/>
            <a:r>
              <a:rPr lang="en-GB" sz="6000" dirty="0"/>
              <a:t>What Makes a Good Research Funding Application?</a:t>
            </a:r>
            <a:br>
              <a:rPr lang="en-GB" sz="6000" dirty="0"/>
            </a:br>
            <a:br>
              <a:rPr lang="en-GB" sz="6000" dirty="0"/>
            </a:br>
            <a:r>
              <a:rPr lang="en-GB" sz="6000" b="1" dirty="0">
                <a:solidFill>
                  <a:srgbClr val="6667AD"/>
                </a:solidFill>
              </a:rPr>
              <a:t>(4) STYLE</a:t>
            </a:r>
          </a:p>
        </p:txBody>
      </p:sp>
      <p:pic>
        <p:nvPicPr>
          <p:cNvPr id="3" name="Picture 6" descr="https://upload.wikimedia.org/wikipedia/commons/thumb/5/55/Tamarin_portrait.JPG/320px-Tamarin_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663" y="3839834"/>
            <a:ext cx="2524271" cy="1680219"/>
          </a:xfrm>
          <a:prstGeom prst="ellipse">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04846" y="6212926"/>
            <a:ext cx="3577555" cy="246221"/>
          </a:xfrm>
          <a:prstGeom prst="rect">
            <a:avLst/>
          </a:prstGeom>
          <a:noFill/>
        </p:spPr>
        <p:txBody>
          <a:bodyPr wrap="square" rtlCol="0">
            <a:spAutoFit/>
          </a:bodyPr>
          <a:lstStyle/>
          <a:p>
            <a:r>
              <a:rPr lang="en-GB" sz="1000" dirty="0">
                <a:hlinkClick r:id="rId3"/>
              </a:rPr>
              <a:t>https://sites.google.com/site/thebrockeninglory/</a:t>
            </a:r>
            <a:r>
              <a:rPr lang="en-GB" sz="1000" dirty="0"/>
              <a:t>, Wikimedia</a:t>
            </a:r>
          </a:p>
        </p:txBody>
      </p:sp>
    </p:spTree>
    <p:extLst>
      <p:ext uri="{BB962C8B-B14F-4D97-AF65-F5344CB8AC3E}">
        <p14:creationId xmlns:p14="http://schemas.microsoft.com/office/powerpoint/2010/main" val="413649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920621"/>
            <a:ext cx="10830296" cy="5016758"/>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'This proposal arises from my </a:t>
            </a:r>
            <a:r>
              <a:rPr lang="en-GB" sz="1600" b="1" dirty="0">
                <a:latin typeface="Arial" panose="020B0604020202020204" pitchFamily="34" charset="0"/>
                <a:cs typeface="Arial" panose="020B0604020202020204" pitchFamily="34" charset="0"/>
              </a:rPr>
              <a:t>extensive prior work</a:t>
            </a:r>
            <a:r>
              <a:rPr lang="en-GB" sz="1600" dirty="0">
                <a:latin typeface="Arial" panose="020B0604020202020204" pitchFamily="34" charset="0"/>
                <a:cs typeface="Arial" panose="020B0604020202020204" pitchFamily="34" charset="0"/>
              </a:rPr>
              <a:t>…’ [Scientific Summary]</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My preliminary results already show </a:t>
            </a:r>
            <a:r>
              <a:rPr lang="en-GB" sz="1600" dirty="0">
                <a:latin typeface="Arial" panose="020B0604020202020204" pitchFamily="34" charset="0"/>
                <a:cs typeface="Arial" panose="020B0604020202020204" pitchFamily="34" charset="0"/>
              </a:rPr>
              <a:t>the feasibility and potential impact of my central research hypothesis… [Relevant Expertise and Experience]</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‘This proposal builds on </a:t>
            </a:r>
            <a:r>
              <a:rPr lang="en-GB" sz="1600" b="1" dirty="0">
                <a:latin typeface="Arial" panose="020B0604020202020204" pitchFamily="34" charset="0"/>
                <a:cs typeface="Arial" panose="020B0604020202020204" pitchFamily="34" charset="0"/>
              </a:rPr>
              <a:t>extensive prior work</a:t>
            </a:r>
            <a:r>
              <a:rPr lang="en-GB" sz="1600" dirty="0">
                <a:latin typeface="Arial" panose="020B0604020202020204" pitchFamily="34" charset="0"/>
                <a:cs typeface="Arial" panose="020B0604020202020204" pitchFamily="34" charset="0"/>
              </a:rPr>
              <a:t>… [Introduction]</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Prior work </a:t>
            </a:r>
          </a:p>
          <a:p>
            <a:r>
              <a:rPr lang="en-GB" sz="1600" dirty="0">
                <a:latin typeface="Arial" panose="020B0604020202020204" pitchFamily="34" charset="0"/>
                <a:cs typeface="Arial" panose="020B0604020202020204" pitchFamily="34" charset="0"/>
              </a:rPr>
              <a:t>First key achievement: …</a:t>
            </a:r>
          </a:p>
          <a:p>
            <a:r>
              <a:rPr lang="en-GB" sz="1600" dirty="0">
                <a:latin typeface="Arial" panose="020B0604020202020204" pitchFamily="34" charset="0"/>
                <a:cs typeface="Arial" panose="020B0604020202020204" pitchFamily="34" charset="0"/>
              </a:rPr>
              <a:t>Second key achievement: …’ [Background]</a:t>
            </a:r>
          </a:p>
          <a:p>
            <a:endParaRPr lang="en-GB" sz="1600" b="1"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‘It is a pioneering and ambitious proposal with a strong chance of success because of …the </a:t>
            </a:r>
            <a:r>
              <a:rPr lang="en-GB" sz="1600" b="1" dirty="0">
                <a:latin typeface="Arial" panose="020B0604020202020204" pitchFamily="34" charset="0"/>
                <a:cs typeface="Arial" panose="020B0604020202020204" pitchFamily="34" charset="0"/>
              </a:rPr>
              <a:t>existing system prototype</a:t>
            </a:r>
            <a:r>
              <a:rPr lang="en-GB" sz="1600" dirty="0">
                <a:latin typeface="Arial" panose="020B0604020202020204" pitchFamily="34" charset="0"/>
                <a:cs typeface="Arial" panose="020B0604020202020204" pitchFamily="34" charset="0"/>
              </a:rPr>
              <a:t>’ [End of Research Plan]</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‘This proposal arises from my </a:t>
            </a:r>
            <a:r>
              <a:rPr lang="en-GB" sz="1600" b="1" dirty="0">
                <a:latin typeface="Arial" panose="020B0604020202020204" pitchFamily="34" charset="0"/>
                <a:cs typeface="Arial" panose="020B0604020202020204" pitchFamily="34" charset="0"/>
              </a:rPr>
              <a:t>extensive prior work</a:t>
            </a:r>
            <a:r>
              <a:rPr lang="en-GB" sz="1600" dirty="0">
                <a:latin typeface="Arial" panose="020B0604020202020204" pitchFamily="34" charset="0"/>
                <a:cs typeface="Arial" panose="020B0604020202020204" pitchFamily="34" charset="0"/>
              </a:rPr>
              <a:t>…’ [Any prior work]</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I have already gained approval for the CTG and clinical data… used for the </a:t>
            </a:r>
            <a:r>
              <a:rPr lang="en-GB" sz="1600" b="1" dirty="0">
                <a:latin typeface="Arial" panose="020B0604020202020204" pitchFamily="34" charset="0"/>
                <a:cs typeface="Arial" panose="020B0604020202020204" pitchFamily="34" charset="0"/>
              </a:rPr>
              <a:t>first prototypes development</a:t>
            </a:r>
            <a:r>
              <a:rPr lang="en-GB" sz="1600" dirty="0">
                <a:latin typeface="Arial" panose="020B0604020202020204" pitchFamily="34" charset="0"/>
                <a:cs typeface="Arial" panose="020B0604020202020204" pitchFamily="34" charset="0"/>
              </a:rPr>
              <a:t>…’ [Ethics Issues]</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‘This proposal aims to improve on an </a:t>
            </a:r>
            <a:r>
              <a:rPr lang="en-GB" sz="1600" b="1" dirty="0">
                <a:latin typeface="Arial" panose="020B0604020202020204" pitchFamily="34" charset="0"/>
                <a:cs typeface="Arial" panose="020B0604020202020204" pitchFamily="34" charset="0"/>
              </a:rPr>
              <a:t>existing diagnostic system prototype</a:t>
            </a:r>
            <a:r>
              <a:rPr lang="en-GB" sz="1600" dirty="0">
                <a:latin typeface="Arial" panose="020B0604020202020204" pitchFamily="34" charset="0"/>
                <a:cs typeface="Arial" panose="020B0604020202020204" pitchFamily="34" charset="0"/>
              </a:rPr>
              <a:t>…[IP] </a:t>
            </a:r>
          </a:p>
        </p:txBody>
      </p:sp>
      <p:sp>
        <p:nvSpPr>
          <p:cNvPr id="14" name="Rectangle 13"/>
          <p:cNvSpPr/>
          <p:nvPr/>
        </p:nvSpPr>
        <p:spPr>
          <a:xfrm>
            <a:off x="8452757" y="6181625"/>
            <a:ext cx="3739243" cy="461665"/>
          </a:xfrm>
          <a:prstGeom prst="rect">
            <a:avLst/>
          </a:prstGeom>
        </p:spPr>
        <p:txBody>
          <a:bodyPr wrap="square">
            <a:spAutoFit/>
          </a:bodyPr>
          <a:lstStyle/>
          <a:p>
            <a:r>
              <a:rPr lang="en-GB" sz="1200" dirty="0" err="1">
                <a:latin typeface="Arial" panose="020B0604020202020204" pitchFamily="34" charset="0"/>
                <a:cs typeface="Arial" panose="020B0604020202020204" pitchFamily="34" charset="0"/>
              </a:rPr>
              <a:t>Antoniya</a:t>
            </a:r>
            <a:r>
              <a:rPr lang="en-GB" sz="1200" dirty="0">
                <a:latin typeface="Arial" panose="020B0604020202020204" pitchFamily="34" charset="0"/>
                <a:cs typeface="Arial" panose="020B0604020202020204" pitchFamily="34" charset="0"/>
              </a:rPr>
              <a:t> Georgieva, Successful NIHR CDF, </a:t>
            </a:r>
          </a:p>
          <a:p>
            <a:r>
              <a:rPr lang="en-GB" sz="1200" dirty="0">
                <a:latin typeface="Arial" panose="020B0604020202020204" pitchFamily="34" charset="0"/>
                <a:cs typeface="Arial" panose="020B0604020202020204" pitchFamily="34" charset="0"/>
              </a:rPr>
              <a:t>2016; edited slightly; my emphases</a:t>
            </a:r>
          </a:p>
        </p:txBody>
      </p:sp>
      <p:sp>
        <p:nvSpPr>
          <p:cNvPr id="8" name="Rectangle 7"/>
          <p:cNvSpPr/>
          <p:nvPr/>
        </p:nvSpPr>
        <p:spPr>
          <a:xfrm>
            <a:off x="914400" y="191076"/>
            <a:ext cx="6545382" cy="646331"/>
          </a:xfrm>
          <a:prstGeom prst="rect">
            <a:avLst/>
          </a:prstGeom>
        </p:spPr>
        <p:txBody>
          <a:bodyPr wrap="none">
            <a:spAutoFit/>
          </a:bodyPr>
          <a:lstStyle/>
          <a:p>
            <a:r>
              <a:rPr lang="en-GB" sz="3600" b="1" dirty="0">
                <a:solidFill>
                  <a:srgbClr val="193E72"/>
                </a:solidFill>
                <a:latin typeface="Arial" panose="020B0604020202020204" pitchFamily="34" charset="0"/>
                <a:cs typeface="Arial" panose="020B0604020202020204" pitchFamily="34" charset="0"/>
              </a:rPr>
              <a:t>STYLE: </a:t>
            </a:r>
            <a:r>
              <a:rPr lang="en-GB" sz="3600" dirty="0">
                <a:solidFill>
                  <a:srgbClr val="2EA9B0"/>
                </a:solidFill>
                <a:latin typeface="Arial" panose="020B0604020202020204" pitchFamily="34" charset="0"/>
                <a:cs typeface="Arial" panose="020B0604020202020204" pitchFamily="34" charset="0"/>
              </a:rPr>
              <a:t>Repeat Key Messages</a:t>
            </a:r>
          </a:p>
        </p:txBody>
      </p:sp>
    </p:spTree>
    <p:extLst>
      <p:ext uri="{BB962C8B-B14F-4D97-AF65-F5344CB8AC3E}">
        <p14:creationId xmlns:p14="http://schemas.microsoft.com/office/powerpoint/2010/main" val="1246124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6259" y="1499300"/>
            <a:ext cx="8352928" cy="1569660"/>
          </a:xfrm>
          <a:prstGeom prst="rect">
            <a:avLst/>
          </a:prstGeom>
        </p:spPr>
        <p:txBody>
          <a:bodyPr wrap="square">
            <a:spAutoFit/>
          </a:bodyPr>
          <a:lstStyle/>
          <a:p>
            <a:pPr marL="285750" indent="-285750">
              <a:buClr>
                <a:srgbClr val="2EA9B0"/>
              </a:buClr>
              <a:buSzPct val="150000"/>
              <a:buFont typeface="Arial" panose="020B0604020202020204" pitchFamily="34" charset="0"/>
              <a:buChar char="•"/>
            </a:pPr>
            <a:r>
              <a:rPr lang="en-GB" sz="2400" dirty="0">
                <a:latin typeface="Arial" panose="020B0604020202020204" pitchFamily="34" charset="0"/>
                <a:cs typeface="Arial" panose="020B0604020202020204" pitchFamily="34" charset="0"/>
              </a:rPr>
              <a:t>Miller (1956) ‘the magical number seven’</a:t>
            </a:r>
          </a:p>
          <a:p>
            <a:pPr marL="285750" indent="-285750">
              <a:buClr>
                <a:srgbClr val="2EA9B0"/>
              </a:buClr>
              <a:buSzPct val="1500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Clr>
                <a:srgbClr val="2EA9B0"/>
              </a:buClr>
              <a:buSzPct val="150000"/>
              <a:buFont typeface="Arial" panose="020B0604020202020204" pitchFamily="34" charset="0"/>
              <a:buChar char="•"/>
            </a:pPr>
            <a:r>
              <a:rPr lang="en-GB" sz="2400" dirty="0">
                <a:latin typeface="Arial" panose="020B0604020202020204" pitchFamily="34" charset="0"/>
                <a:cs typeface="Arial" panose="020B0604020202020204" pitchFamily="34" charset="0"/>
              </a:rPr>
              <a:t>Helped by </a:t>
            </a:r>
            <a:r>
              <a:rPr lang="en-GB" sz="2400" b="1" dirty="0">
                <a:latin typeface="Arial" panose="020B0604020202020204" pitchFamily="34" charset="0"/>
                <a:cs typeface="Arial" panose="020B0604020202020204" pitchFamily="34" charset="0"/>
              </a:rPr>
              <a:t>‘chunking’ </a:t>
            </a:r>
            <a:r>
              <a:rPr lang="en-GB" sz="2400" dirty="0">
                <a:latin typeface="Arial" panose="020B0604020202020204" pitchFamily="34" charset="0"/>
                <a:cs typeface="Arial" panose="020B0604020202020204" pitchFamily="34" charset="0"/>
              </a:rPr>
              <a:t>– related information under one heading</a:t>
            </a:r>
          </a:p>
        </p:txBody>
      </p:sp>
      <p:sp>
        <p:nvSpPr>
          <p:cNvPr id="3" name="TextBox 2"/>
          <p:cNvSpPr txBox="1"/>
          <p:nvPr/>
        </p:nvSpPr>
        <p:spPr>
          <a:xfrm>
            <a:off x="1206259" y="3532098"/>
            <a:ext cx="10300931" cy="2308324"/>
          </a:xfrm>
          <a:prstGeom prst="rect">
            <a:avLst/>
          </a:prstGeom>
          <a:noFill/>
        </p:spPr>
        <p:txBody>
          <a:bodyPr wrap="square" rtlCol="0">
            <a:spAutoFit/>
          </a:bodyPr>
          <a:lstStyle/>
          <a:p>
            <a:r>
              <a:rPr lang="en-GB" sz="1800" dirty="0">
                <a:latin typeface="Arial" panose="020B0604020202020204" pitchFamily="34" charset="0"/>
                <a:cs typeface="Arial" panose="020B0604020202020204" pitchFamily="34" charset="0"/>
              </a:rPr>
              <a:t> ‘The systematic review will include: </a:t>
            </a:r>
          </a:p>
          <a:p>
            <a:pPr marL="285750" indent="-285750">
              <a:buFont typeface="Courier New" panose="02070309020205020404" pitchFamily="49" charset="0"/>
              <a:buChar char="o"/>
            </a:pPr>
            <a:r>
              <a:rPr lang="en-GB" sz="1800" dirty="0">
                <a:latin typeface="Arial" panose="020B0604020202020204" pitchFamily="34" charset="0"/>
                <a:cs typeface="Arial" panose="020B0604020202020204" pitchFamily="34" charset="0"/>
              </a:rPr>
              <a:t>The physiological variables that form each EWS and the weights that are applied to each variable. </a:t>
            </a:r>
          </a:p>
          <a:p>
            <a:pPr marL="285750" indent="-285750">
              <a:buFont typeface="Courier New" panose="02070309020205020404" pitchFamily="49" charset="0"/>
              <a:buChar char="o"/>
            </a:pPr>
            <a:r>
              <a:rPr lang="en-GB" sz="1800" dirty="0">
                <a:latin typeface="Arial" panose="020B0604020202020204" pitchFamily="34" charset="0"/>
                <a:cs typeface="Arial" panose="020B0604020202020204" pitchFamily="34" charset="0"/>
              </a:rPr>
              <a:t>The statistical methods used to develop and assess the performance of each EWS. </a:t>
            </a:r>
          </a:p>
          <a:p>
            <a:pPr marL="285750" indent="-285750">
              <a:buFont typeface="Courier New" panose="02070309020205020404" pitchFamily="49" charset="0"/>
              <a:buChar char="o"/>
            </a:pPr>
            <a:r>
              <a:rPr lang="en-GB" sz="1800" dirty="0">
                <a:latin typeface="Arial" panose="020B0604020202020204" pitchFamily="34" charset="0"/>
                <a:cs typeface="Arial" panose="020B0604020202020204" pitchFamily="34" charset="0"/>
              </a:rPr>
              <a:t>Whether the EWS was validated, what methods were used and whether internal (using the dataset the EWS was derived from) or external (using separate data) validation occurred. </a:t>
            </a:r>
          </a:p>
          <a:p>
            <a:pPr marL="285750" indent="-285750">
              <a:buFont typeface="Courier New" panose="02070309020205020404" pitchFamily="49" charset="0"/>
              <a:buChar char="o"/>
            </a:pPr>
            <a:r>
              <a:rPr lang="en-GB" sz="1800" dirty="0">
                <a:latin typeface="Arial" panose="020B0604020202020204" pitchFamily="34" charset="0"/>
                <a:cs typeface="Arial" panose="020B0604020202020204" pitchFamily="34" charset="0"/>
              </a:rPr>
              <a:t>External validation of each EWS with my data to test its performance, measured by how well it predicts future outcomes.’</a:t>
            </a:r>
          </a:p>
        </p:txBody>
      </p:sp>
      <p:sp>
        <p:nvSpPr>
          <p:cNvPr id="12" name="Rectangle 11"/>
          <p:cNvSpPr/>
          <p:nvPr/>
        </p:nvSpPr>
        <p:spPr>
          <a:xfrm>
            <a:off x="8618284" y="6303560"/>
            <a:ext cx="3000950" cy="276999"/>
          </a:xfrm>
          <a:prstGeom prst="rect">
            <a:avLst/>
          </a:prstGeom>
        </p:spPr>
        <p:txBody>
          <a:bodyPr wrap="none">
            <a:spAutoFit/>
          </a:bodyPr>
          <a:lstStyle/>
          <a:p>
            <a:r>
              <a:rPr lang="en-GB" sz="1200" dirty="0">
                <a:solidFill>
                  <a:srgbClr val="193E72"/>
                </a:solidFill>
                <a:latin typeface="Arial" panose="020B0604020202020204" pitchFamily="34" charset="0"/>
                <a:cs typeface="Arial" panose="020B0604020202020204" pitchFamily="34" charset="0"/>
              </a:rPr>
              <a:t>Steve Gerry, 2016, successful NIHR DRF</a:t>
            </a:r>
          </a:p>
        </p:txBody>
      </p:sp>
      <p:sp>
        <p:nvSpPr>
          <p:cNvPr id="8" name="Rectangle 7"/>
          <p:cNvSpPr/>
          <p:nvPr/>
        </p:nvSpPr>
        <p:spPr>
          <a:xfrm>
            <a:off x="1206259" y="483637"/>
            <a:ext cx="5852884" cy="1200329"/>
          </a:xfrm>
          <a:prstGeom prst="rect">
            <a:avLst/>
          </a:prstGeom>
        </p:spPr>
        <p:txBody>
          <a:bodyPr wrap="none">
            <a:spAutoFit/>
          </a:bodyPr>
          <a:lstStyle/>
          <a:p>
            <a:r>
              <a:rPr lang="en-GB" sz="3600" b="1" dirty="0">
                <a:solidFill>
                  <a:srgbClr val="193E72"/>
                </a:solidFill>
                <a:latin typeface="Arial" panose="020B0604020202020204" pitchFamily="34" charset="0"/>
                <a:cs typeface="Arial" panose="020B0604020202020204" pitchFamily="34" charset="0"/>
              </a:rPr>
              <a:t>STYLE: </a:t>
            </a:r>
            <a:r>
              <a:rPr lang="en-GB" sz="3600" dirty="0">
                <a:solidFill>
                  <a:srgbClr val="2EA9B0"/>
                </a:solidFill>
                <a:latin typeface="Arial" panose="020B0604020202020204" pitchFamily="34" charset="0"/>
                <a:cs typeface="Arial" panose="020B0604020202020204" pitchFamily="34" charset="0"/>
              </a:rPr>
              <a:t>Keep It Memorable</a:t>
            </a:r>
          </a:p>
          <a:p>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3690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4481" y="2090172"/>
            <a:ext cx="8928992" cy="2677656"/>
          </a:xfrm>
          <a:prstGeom prst="rect">
            <a:avLst/>
          </a:prstGeom>
        </p:spPr>
        <p:txBody>
          <a:bodyPr wrap="square">
            <a:spAutoFit/>
          </a:bodyPr>
          <a:lstStyle/>
          <a:p>
            <a:pPr marL="342900" indent="-342900">
              <a:buClr>
                <a:srgbClr val="2EA9B0"/>
              </a:buClr>
              <a:buSzPct val="150000"/>
              <a:buFont typeface="Arial" panose="020B0604020202020204" pitchFamily="34" charset="0"/>
              <a:buChar char="•"/>
            </a:pPr>
            <a:r>
              <a:rPr lang="en-GB" sz="2400" dirty="0">
                <a:latin typeface="Arial" panose="020B0604020202020204" pitchFamily="34" charset="0"/>
                <a:cs typeface="Arial" panose="020B0604020202020204" pitchFamily="34" charset="0"/>
              </a:rPr>
              <a:t>Headline messages, not convoluted arguments</a:t>
            </a:r>
          </a:p>
          <a:p>
            <a:pPr marL="342900" indent="-342900">
              <a:buClr>
                <a:srgbClr val="2EA9B0"/>
              </a:buClr>
              <a:buSzPct val="1500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Clr>
                <a:srgbClr val="2EA9B0"/>
              </a:buClr>
              <a:buSzPct val="150000"/>
              <a:buFont typeface="Arial" panose="020B0604020202020204" pitchFamily="34" charset="0"/>
              <a:buChar char="•"/>
            </a:pPr>
            <a:r>
              <a:rPr lang="en-GB" sz="2400" dirty="0">
                <a:latin typeface="Arial" panose="020B0604020202020204" pitchFamily="34" charset="0"/>
                <a:cs typeface="Arial" panose="020B0604020202020204" pitchFamily="34" charset="0"/>
              </a:rPr>
              <a:t>Use adjectives sparingly</a:t>
            </a:r>
          </a:p>
          <a:p>
            <a:pPr marL="779463" indent="-342900">
              <a:buClr>
                <a:srgbClr val="2EA9B0"/>
              </a:buClr>
              <a:buSzPct val="1500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Clr>
                <a:srgbClr val="2EA9B0"/>
              </a:buClr>
              <a:buSzPct val="150000"/>
              <a:buFont typeface="Arial" panose="020B0604020202020204" pitchFamily="34" charset="0"/>
              <a:buChar char="•"/>
            </a:pPr>
            <a:r>
              <a:rPr lang="en-GB" sz="2400" dirty="0">
                <a:latin typeface="Arial" panose="020B0604020202020204" pitchFamily="34" charset="0"/>
                <a:cs typeface="Arial" panose="020B0604020202020204" pitchFamily="34" charset="0"/>
              </a:rPr>
              <a:t>Use adverbs even more sparingly!</a:t>
            </a:r>
          </a:p>
          <a:p>
            <a:pPr marL="342900" indent="-342900">
              <a:buClr>
                <a:srgbClr val="2EA9B0"/>
              </a:buClr>
              <a:buSzPct val="1500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6" name="Rectangle 5"/>
          <p:cNvSpPr/>
          <p:nvPr/>
        </p:nvSpPr>
        <p:spPr>
          <a:xfrm>
            <a:off x="1149791" y="696915"/>
            <a:ext cx="6314549" cy="646331"/>
          </a:xfrm>
          <a:prstGeom prst="rect">
            <a:avLst/>
          </a:prstGeom>
        </p:spPr>
        <p:txBody>
          <a:bodyPr wrap="none">
            <a:spAutoFit/>
          </a:bodyPr>
          <a:lstStyle/>
          <a:p>
            <a:r>
              <a:rPr lang="en-GB" sz="3600" b="1" dirty="0">
                <a:solidFill>
                  <a:srgbClr val="193E72"/>
                </a:solidFill>
                <a:latin typeface="Arial" panose="020B0604020202020204" pitchFamily="34" charset="0"/>
                <a:cs typeface="Arial" panose="020B0604020202020204" pitchFamily="34" charset="0"/>
              </a:rPr>
              <a:t>STYLE: </a:t>
            </a:r>
            <a:r>
              <a:rPr lang="en-GB" sz="3600" dirty="0">
                <a:solidFill>
                  <a:srgbClr val="2EA9B0"/>
                </a:solidFill>
                <a:latin typeface="Arial" panose="020B0604020202020204" pitchFamily="34" charset="0"/>
                <a:cs typeface="Arial" panose="020B0604020202020204" pitchFamily="34" charset="0"/>
              </a:rPr>
              <a:t>Keep It Easy to Read</a:t>
            </a:r>
          </a:p>
        </p:txBody>
      </p:sp>
    </p:spTree>
    <p:extLst>
      <p:ext uri="{BB962C8B-B14F-4D97-AF65-F5344CB8AC3E}">
        <p14:creationId xmlns:p14="http://schemas.microsoft.com/office/powerpoint/2010/main" val="846204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3454" y="2113078"/>
            <a:ext cx="10274982" cy="2308324"/>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‘May in </a:t>
            </a:r>
            <a:r>
              <a:rPr lang="en-GB" sz="2400" dirty="0" err="1">
                <a:latin typeface="Arial" panose="020B0604020202020204" pitchFamily="34" charset="0"/>
                <a:cs typeface="Arial" panose="020B0604020202020204" pitchFamily="34" charset="0"/>
              </a:rPr>
              <a:t>Ayemenem</a:t>
            </a:r>
            <a:r>
              <a:rPr lang="en-GB" sz="2400" dirty="0">
                <a:latin typeface="Arial" panose="020B0604020202020204" pitchFamily="34" charset="0"/>
                <a:cs typeface="Arial" panose="020B0604020202020204" pitchFamily="34" charset="0"/>
              </a:rPr>
              <a:t> is a </a:t>
            </a:r>
            <a:r>
              <a:rPr lang="en-GB" sz="2400" b="1" dirty="0">
                <a:latin typeface="Arial" panose="020B0604020202020204" pitchFamily="34" charset="0"/>
                <a:cs typeface="Arial" panose="020B0604020202020204" pitchFamily="34" charset="0"/>
              </a:rPr>
              <a:t>hot</a:t>
            </a:r>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brooding </a:t>
            </a:r>
            <a:r>
              <a:rPr lang="en-GB" sz="2400" dirty="0">
                <a:latin typeface="Arial" panose="020B0604020202020204" pitchFamily="34" charset="0"/>
                <a:cs typeface="Arial" panose="020B0604020202020204" pitchFamily="34" charset="0"/>
              </a:rPr>
              <a:t>month. The days are </a:t>
            </a:r>
            <a:r>
              <a:rPr lang="en-GB" sz="2400" b="1" dirty="0">
                <a:latin typeface="Arial" panose="020B0604020202020204" pitchFamily="34" charset="0"/>
                <a:cs typeface="Arial" panose="020B0604020202020204" pitchFamily="34" charset="0"/>
              </a:rPr>
              <a:t>long </a:t>
            </a:r>
            <a:r>
              <a:rPr lang="en-GB" sz="2400" dirty="0">
                <a:latin typeface="Arial" panose="020B0604020202020204" pitchFamily="34" charset="0"/>
                <a:cs typeface="Arial" panose="020B0604020202020204" pitchFamily="34" charset="0"/>
              </a:rPr>
              <a:t>and </a:t>
            </a:r>
            <a:r>
              <a:rPr lang="en-GB" sz="2400" b="1" dirty="0">
                <a:latin typeface="Arial" panose="020B0604020202020204" pitchFamily="34" charset="0"/>
                <a:cs typeface="Arial" panose="020B0604020202020204" pitchFamily="34" charset="0"/>
              </a:rPr>
              <a:t>humid</a:t>
            </a:r>
            <a:r>
              <a:rPr lang="en-GB" sz="2400" dirty="0">
                <a:latin typeface="Arial" panose="020B0604020202020204" pitchFamily="34" charset="0"/>
                <a:cs typeface="Arial" panose="020B0604020202020204" pitchFamily="34" charset="0"/>
              </a:rPr>
              <a:t>. The river shrinks and </a:t>
            </a:r>
            <a:r>
              <a:rPr lang="en-GB" sz="2400" b="1" dirty="0">
                <a:latin typeface="Arial" panose="020B0604020202020204" pitchFamily="34" charset="0"/>
                <a:cs typeface="Arial" panose="020B0604020202020204" pitchFamily="34" charset="0"/>
              </a:rPr>
              <a:t>black</a:t>
            </a:r>
            <a:r>
              <a:rPr lang="en-GB" sz="2400" dirty="0">
                <a:latin typeface="Arial" panose="020B0604020202020204" pitchFamily="34" charset="0"/>
                <a:cs typeface="Arial" panose="020B0604020202020204" pitchFamily="34" charset="0"/>
              </a:rPr>
              <a:t> crows gorge on </a:t>
            </a:r>
            <a:r>
              <a:rPr lang="en-GB" sz="2400" b="1" dirty="0">
                <a:latin typeface="Arial" panose="020B0604020202020204" pitchFamily="34" charset="0"/>
                <a:cs typeface="Arial" panose="020B0604020202020204" pitchFamily="34" charset="0"/>
              </a:rPr>
              <a:t>bright</a:t>
            </a:r>
            <a:r>
              <a:rPr lang="en-GB" sz="2400" dirty="0">
                <a:latin typeface="Arial" panose="020B0604020202020204" pitchFamily="34" charset="0"/>
                <a:cs typeface="Arial" panose="020B0604020202020204" pitchFamily="34" charset="0"/>
              </a:rPr>
              <a:t> mangoes in </a:t>
            </a:r>
            <a:r>
              <a:rPr lang="en-GB" sz="2400" b="1" dirty="0">
                <a:latin typeface="Arial" panose="020B0604020202020204" pitchFamily="34" charset="0"/>
                <a:cs typeface="Arial" panose="020B0604020202020204" pitchFamily="34" charset="0"/>
              </a:rPr>
              <a:t>still</a:t>
            </a:r>
            <a:r>
              <a:rPr lang="en-GB" sz="2400"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dustgreen</a:t>
            </a:r>
            <a:r>
              <a:rPr lang="en-GB" sz="2400" dirty="0">
                <a:latin typeface="Arial" panose="020B0604020202020204" pitchFamily="34" charset="0"/>
                <a:cs typeface="Arial" panose="020B0604020202020204" pitchFamily="34" charset="0"/>
              </a:rPr>
              <a:t> trees. </a:t>
            </a:r>
            <a:r>
              <a:rPr lang="en-GB" sz="2400" b="1" dirty="0">
                <a:latin typeface="Arial" panose="020B0604020202020204" pitchFamily="34" charset="0"/>
                <a:cs typeface="Arial" panose="020B0604020202020204" pitchFamily="34" charset="0"/>
              </a:rPr>
              <a:t>Red</a:t>
            </a:r>
            <a:r>
              <a:rPr lang="en-GB" sz="2400" dirty="0">
                <a:latin typeface="Arial" panose="020B0604020202020204" pitchFamily="34" charset="0"/>
                <a:cs typeface="Arial" panose="020B0604020202020204" pitchFamily="34" charset="0"/>
              </a:rPr>
              <a:t> bananas ripen. </a:t>
            </a:r>
            <a:r>
              <a:rPr lang="en-GB" sz="2400" dirty="0" err="1">
                <a:latin typeface="Arial" panose="020B0604020202020204" pitchFamily="34" charset="0"/>
                <a:cs typeface="Arial" panose="020B0604020202020204" pitchFamily="34" charset="0"/>
              </a:rPr>
              <a:t>Jackfuits</a:t>
            </a:r>
            <a:r>
              <a:rPr lang="en-GB" sz="2400" dirty="0">
                <a:latin typeface="Arial" panose="020B0604020202020204" pitchFamily="34" charset="0"/>
                <a:cs typeface="Arial" panose="020B0604020202020204" pitchFamily="34" charset="0"/>
              </a:rPr>
              <a:t> burst. </a:t>
            </a:r>
            <a:r>
              <a:rPr lang="en-GB" sz="2400" b="1" dirty="0">
                <a:latin typeface="Arial" panose="020B0604020202020204" pitchFamily="34" charset="0"/>
                <a:cs typeface="Arial" panose="020B0604020202020204" pitchFamily="34" charset="0"/>
              </a:rPr>
              <a:t>Dissolute</a:t>
            </a:r>
            <a:r>
              <a:rPr lang="en-GB" sz="2400" dirty="0">
                <a:latin typeface="Arial" panose="020B0604020202020204" pitchFamily="34" charset="0"/>
                <a:cs typeface="Arial" panose="020B0604020202020204" pitchFamily="34" charset="0"/>
              </a:rPr>
              <a:t> bluebottles hum </a:t>
            </a:r>
            <a:r>
              <a:rPr lang="en-GB" sz="2400" b="1" dirty="0">
                <a:latin typeface="Arial" panose="020B0604020202020204" pitchFamily="34" charset="0"/>
                <a:cs typeface="Arial" panose="020B0604020202020204" pitchFamily="34" charset="0"/>
              </a:rPr>
              <a:t>vacuously</a:t>
            </a:r>
            <a:r>
              <a:rPr lang="en-GB" sz="2400" dirty="0">
                <a:latin typeface="Arial" panose="020B0604020202020204" pitchFamily="34" charset="0"/>
                <a:cs typeface="Arial" panose="020B0604020202020204" pitchFamily="34" charset="0"/>
              </a:rPr>
              <a:t> in the </a:t>
            </a:r>
            <a:r>
              <a:rPr lang="en-GB" sz="2400" b="1" dirty="0">
                <a:latin typeface="Arial" panose="020B0604020202020204" pitchFamily="34" charset="0"/>
                <a:cs typeface="Arial" panose="020B0604020202020204" pitchFamily="34" charset="0"/>
              </a:rPr>
              <a:t>fruity</a:t>
            </a:r>
            <a:r>
              <a:rPr lang="en-GB" sz="2400" dirty="0">
                <a:latin typeface="Arial" panose="020B0604020202020204" pitchFamily="34" charset="0"/>
                <a:cs typeface="Arial" panose="020B0604020202020204" pitchFamily="34" charset="0"/>
              </a:rPr>
              <a:t> air. Then they stun themselves against </a:t>
            </a:r>
            <a:r>
              <a:rPr lang="en-GB" sz="2400" b="1" dirty="0">
                <a:latin typeface="Arial" panose="020B0604020202020204" pitchFamily="34" charset="0"/>
                <a:cs typeface="Arial" panose="020B0604020202020204" pitchFamily="34" charset="0"/>
              </a:rPr>
              <a:t>clear</a:t>
            </a:r>
            <a:r>
              <a:rPr lang="en-GB" sz="2400" dirty="0">
                <a:latin typeface="Arial" panose="020B0604020202020204" pitchFamily="34" charset="0"/>
                <a:cs typeface="Arial" panose="020B0604020202020204" pitchFamily="34" charset="0"/>
              </a:rPr>
              <a:t> windowpanes and die, </a:t>
            </a:r>
            <a:r>
              <a:rPr lang="en-GB" sz="2400" b="1" dirty="0">
                <a:latin typeface="Arial" panose="020B0604020202020204" pitchFamily="34" charset="0"/>
                <a:cs typeface="Arial" panose="020B0604020202020204" pitchFamily="34" charset="0"/>
              </a:rPr>
              <a:t>fatly</a:t>
            </a:r>
            <a:r>
              <a:rPr lang="en-GB" sz="2400" dirty="0">
                <a:latin typeface="Arial" panose="020B0604020202020204" pitchFamily="34" charset="0"/>
                <a:cs typeface="Arial" panose="020B0604020202020204" pitchFamily="34" charset="0"/>
              </a:rPr>
              <a:t> baffled in the sun.’</a:t>
            </a:r>
          </a:p>
          <a:p>
            <a:endParaRPr lang="en-GB" sz="2400" dirty="0">
              <a:latin typeface="Arial" panose="020B0604020202020204" pitchFamily="34" charset="0"/>
              <a:cs typeface="Arial" panose="020B0604020202020204" pitchFamily="34" charset="0"/>
            </a:endParaRPr>
          </a:p>
        </p:txBody>
      </p:sp>
      <p:sp>
        <p:nvSpPr>
          <p:cNvPr id="4" name="TextBox 3"/>
          <p:cNvSpPr txBox="1"/>
          <p:nvPr/>
        </p:nvSpPr>
        <p:spPr>
          <a:xfrm>
            <a:off x="1152174" y="544871"/>
            <a:ext cx="5040808" cy="646331"/>
          </a:xfrm>
          <a:prstGeom prst="rect">
            <a:avLst/>
          </a:prstGeom>
          <a:noFill/>
        </p:spPr>
        <p:txBody>
          <a:bodyPr wrap="square" rtlCol="0">
            <a:spAutoFit/>
          </a:bodyPr>
          <a:lstStyle/>
          <a:p>
            <a:r>
              <a:rPr lang="en-GB" sz="3600" dirty="0">
                <a:solidFill>
                  <a:srgbClr val="193E72"/>
                </a:solidFill>
                <a:latin typeface="Arial" panose="020B0604020202020204" pitchFamily="34" charset="0"/>
                <a:cs typeface="Arial" panose="020B0604020202020204" pitchFamily="34" charset="0"/>
              </a:rPr>
              <a:t>Literary Interlude</a:t>
            </a:r>
          </a:p>
        </p:txBody>
      </p:sp>
      <p:pic>
        <p:nvPicPr>
          <p:cNvPr id="5" name="Picture 4" descr="woman%20reading%20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4128" y="453989"/>
            <a:ext cx="2160240" cy="828093"/>
          </a:xfrm>
          <a:prstGeom prst="rect">
            <a:avLst/>
          </a:prstGeom>
          <a:solidFill>
            <a:srgbClr val="EA5D4E"/>
          </a:solidFill>
        </p:spPr>
      </p:pic>
      <p:sp>
        <p:nvSpPr>
          <p:cNvPr id="7" name="Rectangle 6"/>
          <p:cNvSpPr/>
          <p:nvPr/>
        </p:nvSpPr>
        <p:spPr>
          <a:xfrm>
            <a:off x="1152174" y="4421402"/>
            <a:ext cx="4455066" cy="369332"/>
          </a:xfrm>
          <a:prstGeom prst="rect">
            <a:avLst/>
          </a:prstGeom>
        </p:spPr>
        <p:txBody>
          <a:bodyPr wrap="none">
            <a:spAutoFit/>
          </a:bodyPr>
          <a:lstStyle/>
          <a:p>
            <a:r>
              <a:rPr lang="en-GB" sz="1800" dirty="0">
                <a:solidFill>
                  <a:srgbClr val="2EA9B0"/>
                </a:solidFill>
                <a:latin typeface="Arial" panose="020B0604020202020204" pitchFamily="34" charset="0"/>
                <a:cs typeface="Arial" panose="020B0604020202020204" pitchFamily="34" charset="0"/>
              </a:rPr>
              <a:t>Arundhati Roy – </a:t>
            </a:r>
            <a:r>
              <a:rPr lang="en-GB" sz="1800" i="1" dirty="0">
                <a:solidFill>
                  <a:srgbClr val="2EA9B0"/>
                </a:solidFill>
                <a:latin typeface="Arial" panose="020B0604020202020204" pitchFamily="34" charset="0"/>
                <a:cs typeface="Arial" panose="020B0604020202020204" pitchFamily="34" charset="0"/>
              </a:rPr>
              <a:t>The God of Small Things</a:t>
            </a:r>
          </a:p>
        </p:txBody>
      </p:sp>
      <p:sp>
        <p:nvSpPr>
          <p:cNvPr id="8" name="TextBox 7"/>
          <p:cNvSpPr txBox="1"/>
          <p:nvPr/>
        </p:nvSpPr>
        <p:spPr>
          <a:xfrm>
            <a:off x="10326216" y="6257312"/>
            <a:ext cx="1368152" cy="246221"/>
          </a:xfrm>
          <a:prstGeom prst="rect">
            <a:avLst/>
          </a:prstGeom>
          <a:noFill/>
        </p:spPr>
        <p:txBody>
          <a:bodyPr wrap="square" rtlCol="0">
            <a:spAutoFit/>
          </a:bodyPr>
          <a:lstStyle/>
          <a:p>
            <a:r>
              <a:rPr lang="en-GB" sz="1000" dirty="0"/>
              <a:t>Clipartpanda.com</a:t>
            </a:r>
          </a:p>
        </p:txBody>
      </p:sp>
    </p:spTree>
    <p:extLst>
      <p:ext uri="{BB962C8B-B14F-4D97-AF65-F5344CB8AC3E}">
        <p14:creationId xmlns:p14="http://schemas.microsoft.com/office/powerpoint/2010/main" val="19530272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5242" y="982176"/>
            <a:ext cx="8928992" cy="4893647"/>
          </a:xfrm>
          <a:prstGeom prst="rect">
            <a:avLst/>
          </a:prstGeom>
        </p:spPr>
        <p:txBody>
          <a:bodyPr wrap="square">
            <a:spAutoFit/>
          </a:bodyPr>
          <a:lstStyle/>
          <a:p>
            <a:endParaRPr lang="en-GB" sz="2400" b="1" dirty="0">
              <a:solidFill>
                <a:srgbClr val="00AA9E"/>
              </a:solidFill>
              <a:latin typeface="+mn-lt"/>
              <a:cs typeface="Arial" panose="020B0604020202020204" pitchFamily="34" charset="0"/>
            </a:endParaRPr>
          </a:p>
          <a:p>
            <a:pPr marL="342900" indent="-342900">
              <a:buClr>
                <a:srgbClr val="2EA9B0"/>
              </a:buClr>
              <a:buSzPct val="150000"/>
              <a:buFont typeface="Arial" panose="020B0604020202020204" pitchFamily="34" charset="0"/>
              <a:buChar char="•"/>
            </a:pPr>
            <a:r>
              <a:rPr lang="en-US" sz="2400" i="1" dirty="0">
                <a:latin typeface="+mn-lt"/>
                <a:cs typeface="Arial" panose="020B0604020202020204" pitchFamily="34" charset="0"/>
              </a:rPr>
              <a:t>Do not </a:t>
            </a:r>
            <a:r>
              <a:rPr lang="en-US" sz="2400" dirty="0">
                <a:latin typeface="+mn-lt"/>
                <a:cs typeface="Arial" panose="020B0604020202020204" pitchFamily="34" charset="0"/>
              </a:rPr>
              <a:t>use typography to </a:t>
            </a:r>
            <a:r>
              <a:rPr lang="en-US" sz="2400" u="sng" dirty="0" err="1">
                <a:latin typeface="+mn-lt"/>
                <a:cs typeface="Arial" panose="020B0604020202020204" pitchFamily="34" charset="0"/>
              </a:rPr>
              <a:t>emphasise</a:t>
            </a:r>
            <a:r>
              <a:rPr lang="en-US" sz="2400" dirty="0">
                <a:latin typeface="+mn-lt"/>
                <a:cs typeface="Arial" panose="020B0604020202020204" pitchFamily="34" charset="0"/>
              </a:rPr>
              <a:t> </a:t>
            </a:r>
            <a:r>
              <a:rPr lang="en-US" sz="2400" b="1" dirty="0">
                <a:latin typeface="+mn-lt"/>
                <a:cs typeface="Arial" panose="020B0604020202020204" pitchFamily="34" charset="0"/>
              </a:rPr>
              <a:t>too</a:t>
            </a:r>
            <a:r>
              <a:rPr lang="en-US" sz="2400" dirty="0">
                <a:latin typeface="+mn-lt"/>
                <a:cs typeface="Arial" panose="020B0604020202020204" pitchFamily="34" charset="0"/>
              </a:rPr>
              <a:t> much </a:t>
            </a:r>
            <a:r>
              <a:rPr lang="en-US" sz="2400" u="sng" dirty="0">
                <a:latin typeface="+mn-lt"/>
                <a:cs typeface="Arial" panose="020B0604020202020204" pitchFamily="34" charset="0"/>
              </a:rPr>
              <a:t>text</a:t>
            </a:r>
          </a:p>
          <a:p>
            <a:pPr marL="342900" indent="-342900">
              <a:buClr>
                <a:srgbClr val="2EA9B0"/>
              </a:buClr>
              <a:buSzPct val="150000"/>
              <a:buFont typeface="Arial" panose="020B0604020202020204" pitchFamily="34" charset="0"/>
              <a:buChar char="•"/>
            </a:pPr>
            <a:endParaRPr lang="en-GB" sz="2400" dirty="0">
              <a:latin typeface="+mn-lt"/>
              <a:cs typeface="Arial" panose="020B0604020202020204" pitchFamily="34" charset="0"/>
            </a:endParaRPr>
          </a:p>
          <a:p>
            <a:pPr marL="342900" indent="-342900">
              <a:buClr>
                <a:srgbClr val="2EA9B0"/>
              </a:buClr>
              <a:buSzPct val="150000"/>
              <a:buFont typeface="Arial" panose="020B0604020202020204" pitchFamily="34" charset="0"/>
              <a:buChar char="•"/>
            </a:pPr>
            <a:r>
              <a:rPr lang="en-GB" sz="2400" dirty="0">
                <a:latin typeface="+mn-lt"/>
                <a:cs typeface="Arial" panose="020B0604020202020204" pitchFamily="34" charset="0"/>
              </a:rPr>
              <a:t>Bullet points; numbered lists</a:t>
            </a:r>
          </a:p>
          <a:p>
            <a:pPr marL="342900" indent="-342900">
              <a:buClr>
                <a:srgbClr val="2EA9B0"/>
              </a:buClr>
              <a:buSzPct val="150000"/>
              <a:buFont typeface="Arial" panose="020B0604020202020204" pitchFamily="34" charset="0"/>
              <a:buChar char="•"/>
            </a:pPr>
            <a:endParaRPr lang="en-GB" sz="2400" dirty="0">
              <a:latin typeface="+mn-lt"/>
              <a:cs typeface="Arial" panose="020B0604020202020204" pitchFamily="34" charset="0"/>
            </a:endParaRPr>
          </a:p>
          <a:p>
            <a:pPr marL="342900" indent="-342900">
              <a:buClr>
                <a:srgbClr val="00AA9E"/>
              </a:buClr>
              <a:buSzPct val="150000"/>
              <a:buFont typeface="Arial" panose="020B0604020202020204" pitchFamily="34" charset="0"/>
              <a:buChar char="•"/>
            </a:pPr>
            <a:r>
              <a:rPr lang="en-GB" sz="2400" dirty="0">
                <a:latin typeface="+mn-lt"/>
                <a:cs typeface="Arial" panose="020B0604020202020204" pitchFamily="34" charset="0"/>
              </a:rPr>
              <a:t>Short sentences </a:t>
            </a:r>
          </a:p>
          <a:p>
            <a:pPr marL="342900" indent="-342900">
              <a:buClr>
                <a:srgbClr val="00AA9E"/>
              </a:buClr>
              <a:buSzPct val="150000"/>
              <a:buFont typeface="Arial" panose="020B0604020202020204" pitchFamily="34" charset="0"/>
              <a:buChar char="•"/>
            </a:pPr>
            <a:endParaRPr lang="en-GB" sz="2400" dirty="0">
              <a:latin typeface="+mn-lt"/>
              <a:cs typeface="Arial" panose="020B0604020202020204" pitchFamily="34" charset="0"/>
            </a:endParaRPr>
          </a:p>
          <a:p>
            <a:pPr marL="342900" indent="-342900">
              <a:buClr>
                <a:srgbClr val="00AA9E"/>
              </a:buClr>
              <a:buSzPct val="150000"/>
              <a:buFont typeface="Arial" panose="020B0604020202020204" pitchFamily="34" charset="0"/>
              <a:buChar char="•"/>
            </a:pPr>
            <a:r>
              <a:rPr lang="en-GB" sz="2400" dirty="0">
                <a:latin typeface="+mn-lt"/>
                <a:cs typeface="Arial" panose="020B0604020202020204" pitchFamily="34" charset="0"/>
              </a:rPr>
              <a:t>Short paragraphs </a:t>
            </a:r>
          </a:p>
          <a:p>
            <a:pPr marL="342900" indent="-342900">
              <a:buClr>
                <a:srgbClr val="00AA9E"/>
              </a:buClr>
              <a:buSzPct val="150000"/>
              <a:buFont typeface="Arial" panose="020B0604020202020204" pitchFamily="34" charset="0"/>
              <a:buChar char="•"/>
            </a:pPr>
            <a:endParaRPr lang="en-GB" sz="2400" dirty="0">
              <a:latin typeface="+mn-lt"/>
              <a:cs typeface="Arial" panose="020B0604020202020204" pitchFamily="34" charset="0"/>
            </a:endParaRPr>
          </a:p>
          <a:p>
            <a:pPr marL="342900" indent="-342900">
              <a:buClr>
                <a:srgbClr val="00AA9E"/>
              </a:buClr>
              <a:buSzPct val="150000"/>
              <a:buFont typeface="Arial" panose="020B0604020202020204" pitchFamily="34" charset="0"/>
              <a:buChar char="•"/>
            </a:pPr>
            <a:r>
              <a:rPr lang="en-GB" sz="2400" dirty="0">
                <a:latin typeface="+mn-lt"/>
                <a:cs typeface="Arial" panose="020B0604020202020204" pitchFamily="34" charset="0"/>
              </a:rPr>
              <a:t>Simple punctuation (colons; semi-colons </a:t>
            </a:r>
            <a:r>
              <a:rPr lang="en-GB" dirty="0">
                <a:latin typeface="+mn-lt"/>
              </a:rPr>
              <a:t>😒</a:t>
            </a:r>
            <a:r>
              <a:rPr lang="en-GB" sz="2400" dirty="0">
                <a:latin typeface="+mn-lt"/>
              </a:rPr>
              <a:t>)</a:t>
            </a:r>
            <a:endParaRPr lang="en-GB" sz="2400" dirty="0">
              <a:latin typeface="+mn-lt"/>
              <a:cs typeface="Arial" panose="020B0604020202020204" pitchFamily="34" charset="0"/>
            </a:endParaRPr>
          </a:p>
          <a:p>
            <a:pPr marL="342900" indent="-342900">
              <a:buClr>
                <a:srgbClr val="00AA9E"/>
              </a:buClr>
              <a:buSzPct val="150000"/>
              <a:buFont typeface="Arial" panose="020B0604020202020204" pitchFamily="34" charset="0"/>
              <a:buChar char="•"/>
            </a:pPr>
            <a:endParaRPr lang="en-GB" sz="2400" dirty="0">
              <a:latin typeface="+mn-lt"/>
              <a:cs typeface="Arial" panose="020B0604020202020204" pitchFamily="34" charset="0"/>
            </a:endParaRPr>
          </a:p>
          <a:p>
            <a:pPr marL="342900" indent="-342900">
              <a:buClr>
                <a:srgbClr val="00AA9E"/>
              </a:buClr>
              <a:buSzPct val="150000"/>
              <a:buFont typeface="Arial" panose="020B0604020202020204" pitchFamily="34" charset="0"/>
              <a:buChar char="•"/>
            </a:pPr>
            <a:endParaRPr lang="en-GB" sz="2400" dirty="0">
              <a:latin typeface="+mn-lt"/>
              <a:cs typeface="Arial" panose="020B0604020202020204" pitchFamily="34" charset="0"/>
            </a:endParaRPr>
          </a:p>
          <a:p>
            <a:pPr marL="285750" indent="-285750">
              <a:buClr>
                <a:srgbClr val="00AA9E"/>
              </a:buClr>
              <a:buSzPct val="150000"/>
              <a:buFont typeface="Arial" panose="020B0604020202020204" pitchFamily="34" charset="0"/>
              <a:buChar char="•"/>
            </a:pPr>
            <a:endParaRPr lang="en-GB" sz="2400" b="1" dirty="0">
              <a:latin typeface="+mn-lt"/>
              <a:cs typeface="Arial" panose="020B0604020202020204" pitchFamily="34" charset="0"/>
            </a:endParaRPr>
          </a:p>
        </p:txBody>
      </p:sp>
    </p:spTree>
    <p:extLst>
      <p:ext uri="{BB962C8B-B14F-4D97-AF65-F5344CB8AC3E}">
        <p14:creationId xmlns:p14="http://schemas.microsoft.com/office/powerpoint/2010/main" val="499803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3629" y="1312913"/>
            <a:ext cx="9779170" cy="224676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‘In consideration of the day and hour of my birth, it was declared by the nurse, and by some sage women in the neighbourhood who had taken a lively interest in me several months before there was any possibility of our becoming personally acquainted, first, that I was destined to be unlucky in life; and secondly, that I was privileged to see ghosts and spirits; both these gifts inevitably attaching, as they believed, to all unlucky infants of either gender, born towards the small hours on a Friday night.’</a:t>
            </a:r>
          </a:p>
        </p:txBody>
      </p:sp>
      <p:sp>
        <p:nvSpPr>
          <p:cNvPr id="4" name="TextBox 3"/>
          <p:cNvSpPr txBox="1"/>
          <p:nvPr/>
        </p:nvSpPr>
        <p:spPr>
          <a:xfrm>
            <a:off x="1193628" y="3597982"/>
            <a:ext cx="3240360" cy="369332"/>
          </a:xfrm>
          <a:prstGeom prst="rect">
            <a:avLst/>
          </a:prstGeom>
          <a:noFill/>
        </p:spPr>
        <p:txBody>
          <a:bodyPr wrap="square" rtlCol="0">
            <a:spAutoFit/>
          </a:bodyPr>
          <a:lstStyle/>
          <a:p>
            <a:r>
              <a:rPr lang="en-GB" sz="1800" dirty="0">
                <a:solidFill>
                  <a:srgbClr val="2EA9B0"/>
                </a:solidFill>
                <a:latin typeface="Arial" panose="020B0604020202020204" pitchFamily="34" charset="0"/>
                <a:cs typeface="Arial" panose="020B0604020202020204" pitchFamily="34" charset="0"/>
              </a:rPr>
              <a:t>Dickens – </a:t>
            </a:r>
            <a:r>
              <a:rPr lang="en-GB" sz="1800" i="1" dirty="0">
                <a:solidFill>
                  <a:srgbClr val="2EA9B0"/>
                </a:solidFill>
                <a:latin typeface="Arial" panose="020B0604020202020204" pitchFamily="34" charset="0"/>
                <a:cs typeface="Arial" panose="020B0604020202020204" pitchFamily="34" charset="0"/>
              </a:rPr>
              <a:t>David Copperfield</a:t>
            </a:r>
          </a:p>
        </p:txBody>
      </p:sp>
      <p:sp>
        <p:nvSpPr>
          <p:cNvPr id="5" name="TextBox 4"/>
          <p:cNvSpPr txBox="1"/>
          <p:nvPr/>
        </p:nvSpPr>
        <p:spPr>
          <a:xfrm>
            <a:off x="1193628" y="5166185"/>
            <a:ext cx="3456431" cy="369332"/>
          </a:xfrm>
          <a:prstGeom prst="rect">
            <a:avLst/>
          </a:prstGeom>
          <a:noFill/>
        </p:spPr>
        <p:txBody>
          <a:bodyPr wrap="square" rtlCol="0">
            <a:spAutoFit/>
          </a:bodyPr>
          <a:lstStyle/>
          <a:p>
            <a:r>
              <a:rPr lang="en-GB" sz="1800" dirty="0" err="1">
                <a:solidFill>
                  <a:srgbClr val="2EA9B0"/>
                </a:solidFill>
                <a:latin typeface="Arial" panose="020B0604020202020204" pitchFamily="34" charset="0"/>
                <a:cs typeface="Arial" panose="020B0604020202020204" pitchFamily="34" charset="0"/>
              </a:rPr>
              <a:t>Walliams</a:t>
            </a:r>
            <a:r>
              <a:rPr lang="en-GB" sz="1800" dirty="0">
                <a:solidFill>
                  <a:srgbClr val="2EA9B0"/>
                </a:solidFill>
                <a:latin typeface="Arial" panose="020B0604020202020204" pitchFamily="34" charset="0"/>
                <a:cs typeface="Arial" panose="020B0604020202020204" pitchFamily="34" charset="0"/>
              </a:rPr>
              <a:t> – </a:t>
            </a:r>
            <a:r>
              <a:rPr lang="en-GB" sz="1800" i="1" dirty="0">
                <a:solidFill>
                  <a:srgbClr val="2EA9B0"/>
                </a:solidFill>
                <a:latin typeface="Arial" panose="020B0604020202020204" pitchFamily="34" charset="0"/>
                <a:cs typeface="Arial" panose="020B0604020202020204" pitchFamily="34" charset="0"/>
              </a:rPr>
              <a:t>Awful Auntie</a:t>
            </a:r>
          </a:p>
        </p:txBody>
      </p:sp>
      <p:sp>
        <p:nvSpPr>
          <p:cNvPr id="6" name="TextBox 5"/>
          <p:cNvSpPr txBox="1"/>
          <p:nvPr/>
        </p:nvSpPr>
        <p:spPr>
          <a:xfrm>
            <a:off x="1193628" y="497367"/>
            <a:ext cx="5040808" cy="646331"/>
          </a:xfrm>
          <a:prstGeom prst="rect">
            <a:avLst/>
          </a:prstGeom>
          <a:noFill/>
        </p:spPr>
        <p:txBody>
          <a:bodyPr wrap="square" rtlCol="0">
            <a:spAutoFit/>
          </a:bodyPr>
          <a:lstStyle/>
          <a:p>
            <a:r>
              <a:rPr lang="en-GB" sz="3600" dirty="0">
                <a:solidFill>
                  <a:srgbClr val="193E72"/>
                </a:solidFill>
                <a:latin typeface="Arial" panose="020B0604020202020204" pitchFamily="34" charset="0"/>
                <a:cs typeface="Arial" panose="020B0604020202020204" pitchFamily="34" charset="0"/>
              </a:rPr>
              <a:t>Literary Interlude</a:t>
            </a:r>
          </a:p>
        </p:txBody>
      </p:sp>
      <p:pic>
        <p:nvPicPr>
          <p:cNvPr id="1028" name="Picture 4" descr="woman%20reading%20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8035" y="315605"/>
            <a:ext cx="2160240" cy="8280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123024" y="6405862"/>
            <a:ext cx="1368152"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Clipartpanda.com</a:t>
            </a:r>
          </a:p>
        </p:txBody>
      </p:sp>
      <p:sp>
        <p:nvSpPr>
          <p:cNvPr id="3" name="Rectangle 2"/>
          <p:cNvSpPr/>
          <p:nvPr/>
        </p:nvSpPr>
        <p:spPr>
          <a:xfrm>
            <a:off x="1193628" y="4326619"/>
            <a:ext cx="9779171" cy="707886"/>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‘Outside there was not a sound. The house had never been this quiet before. All was silent. From her bed Stella turned her head to look out of the window.’</a:t>
            </a:r>
          </a:p>
        </p:txBody>
      </p:sp>
    </p:spTree>
    <p:extLst>
      <p:ext uri="{BB962C8B-B14F-4D97-AF65-F5344CB8AC3E}">
        <p14:creationId xmlns:p14="http://schemas.microsoft.com/office/powerpoint/2010/main" val="94885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5192" y="571049"/>
            <a:ext cx="5040808" cy="646331"/>
          </a:xfrm>
          <a:prstGeom prst="rect">
            <a:avLst/>
          </a:prstGeom>
          <a:noFill/>
        </p:spPr>
        <p:txBody>
          <a:bodyPr wrap="square" rtlCol="0">
            <a:spAutoFit/>
          </a:bodyPr>
          <a:lstStyle/>
          <a:p>
            <a:r>
              <a:rPr lang="en-GB" sz="3600" dirty="0">
                <a:solidFill>
                  <a:srgbClr val="193E72"/>
                </a:solidFill>
                <a:latin typeface="Arial" panose="020B0604020202020204" pitchFamily="34" charset="0"/>
                <a:cs typeface="Arial" panose="020B0604020202020204" pitchFamily="34" charset="0"/>
              </a:rPr>
              <a:t>LITERARY EXERCISE</a:t>
            </a:r>
          </a:p>
        </p:txBody>
      </p:sp>
      <p:pic>
        <p:nvPicPr>
          <p:cNvPr id="5" name="Picture 4" descr="woman%20reading%20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504" y="389287"/>
            <a:ext cx="2160240" cy="8280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380787" y="6137943"/>
            <a:ext cx="1368152"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Clipartpanda.com</a:t>
            </a:r>
          </a:p>
        </p:txBody>
      </p:sp>
      <p:sp>
        <p:nvSpPr>
          <p:cNvPr id="7" name="Rectangle 6"/>
          <p:cNvSpPr/>
          <p:nvPr/>
        </p:nvSpPr>
        <p:spPr>
          <a:xfrm>
            <a:off x="1093076" y="1370397"/>
            <a:ext cx="10047890" cy="4249368"/>
          </a:xfrm>
          <a:prstGeom prst="rect">
            <a:avLst/>
          </a:prstGeom>
        </p:spPr>
        <p:txBody>
          <a:bodyPr wrap="square">
            <a:spAutoFit/>
          </a:bodyPr>
          <a:lstStyle/>
          <a:p>
            <a:pPr>
              <a:lnSpc>
                <a:spcPct val="107000"/>
              </a:lnSpc>
              <a:spcAft>
                <a:spcPts val="800"/>
              </a:spcAft>
            </a:pPr>
            <a:r>
              <a:rPr lang="en-GB" sz="2000" b="1" dirty="0">
                <a:latin typeface="Arial" panose="020B0604020202020204" pitchFamily="34" charset="0"/>
                <a:ea typeface="Calibri" panose="020F0502020204030204" pitchFamily="34" charset="0"/>
                <a:cs typeface="Arial" panose="020B0604020202020204" pitchFamily="34" charset="0"/>
              </a:rPr>
              <a:t>Can you re-write this in a ‘</a:t>
            </a:r>
            <a:r>
              <a:rPr lang="en-GB" sz="2000" b="1" dirty="0" err="1">
                <a:latin typeface="Arial" panose="020B0604020202020204" pitchFamily="34" charset="0"/>
                <a:ea typeface="Calibri" panose="020F0502020204030204" pitchFamily="34" charset="0"/>
                <a:cs typeface="Arial" panose="020B0604020202020204" pitchFamily="34" charset="0"/>
              </a:rPr>
              <a:t>Walliams</a:t>
            </a:r>
            <a:r>
              <a:rPr lang="en-GB" sz="2000" b="1" dirty="0">
                <a:latin typeface="Arial" panose="020B0604020202020204" pitchFamily="34" charset="0"/>
                <a:ea typeface="Calibri" panose="020F0502020204030204" pitchFamily="34" charset="0"/>
                <a:cs typeface="Arial" panose="020B0604020202020204" pitchFamily="34" charset="0"/>
              </a:rPr>
              <a:t>’ style?</a:t>
            </a:r>
          </a:p>
          <a:p>
            <a:pPr>
              <a:lnSpc>
                <a:spcPct val="107000"/>
              </a:lnSpc>
              <a:spcAft>
                <a:spcPts val="800"/>
              </a:spcAft>
            </a:pPr>
            <a:r>
              <a:rPr lang="en-GB" sz="2000" dirty="0">
                <a:latin typeface="Arial" panose="020B0604020202020204" pitchFamily="34" charset="0"/>
                <a:ea typeface="Calibri" panose="020F0502020204030204" pitchFamily="34" charset="0"/>
                <a:cs typeface="Arial" panose="020B0604020202020204" pitchFamily="34" charset="0"/>
              </a:rPr>
              <a:t>Mrs. Rachel </a:t>
            </a:r>
            <a:r>
              <a:rPr lang="en-GB" sz="2000" dirty="0" err="1">
                <a:latin typeface="Arial" panose="020B0604020202020204" pitchFamily="34" charset="0"/>
                <a:ea typeface="Calibri" panose="020F0502020204030204" pitchFamily="34" charset="0"/>
                <a:cs typeface="Arial" panose="020B0604020202020204" pitchFamily="34" charset="0"/>
              </a:rPr>
              <a:t>Lynde</a:t>
            </a:r>
            <a:r>
              <a:rPr lang="en-GB" sz="2000" dirty="0">
                <a:latin typeface="Arial" panose="020B0604020202020204" pitchFamily="34" charset="0"/>
                <a:ea typeface="Calibri" panose="020F0502020204030204" pitchFamily="34" charset="0"/>
                <a:cs typeface="Arial" panose="020B0604020202020204" pitchFamily="34" charset="0"/>
              </a:rPr>
              <a:t> lived just where the Avonlea main road dipped down into a little hollow, fringed with alders and ladies’ eardrops and traversed by a brook that had its source away back in the woods of the old Cuthbert place; it was reputed to be an intricate, headlong brook in its earlier course through those woods, with dark secrets of pool and cascade; but by the time it reached </a:t>
            </a:r>
            <a:r>
              <a:rPr lang="en-GB" sz="2000" dirty="0" err="1">
                <a:latin typeface="Arial" panose="020B0604020202020204" pitchFamily="34" charset="0"/>
                <a:ea typeface="Calibri" panose="020F0502020204030204" pitchFamily="34" charset="0"/>
                <a:cs typeface="Arial" panose="020B0604020202020204" pitchFamily="34" charset="0"/>
              </a:rPr>
              <a:t>Lynde’s</a:t>
            </a:r>
            <a:r>
              <a:rPr lang="en-GB" sz="2000" dirty="0">
                <a:latin typeface="Arial" panose="020B0604020202020204" pitchFamily="34" charset="0"/>
                <a:ea typeface="Calibri" panose="020F0502020204030204" pitchFamily="34" charset="0"/>
                <a:cs typeface="Arial" panose="020B0604020202020204" pitchFamily="34" charset="0"/>
              </a:rPr>
              <a:t> Hollow it was a quiet, well-conducted little stream, for not even a brook could run past Mrs. Rachel </a:t>
            </a:r>
            <a:r>
              <a:rPr lang="en-GB" sz="2000" dirty="0" err="1">
                <a:latin typeface="Arial" panose="020B0604020202020204" pitchFamily="34" charset="0"/>
                <a:ea typeface="Calibri" panose="020F0502020204030204" pitchFamily="34" charset="0"/>
                <a:cs typeface="Arial" panose="020B0604020202020204" pitchFamily="34" charset="0"/>
              </a:rPr>
              <a:t>Lynde’s</a:t>
            </a:r>
            <a:r>
              <a:rPr lang="en-GB" sz="2000" dirty="0">
                <a:latin typeface="Arial" panose="020B0604020202020204" pitchFamily="34" charset="0"/>
                <a:ea typeface="Calibri" panose="020F0502020204030204" pitchFamily="34" charset="0"/>
                <a:cs typeface="Arial" panose="020B0604020202020204" pitchFamily="34" charset="0"/>
              </a:rPr>
              <a:t> door without due regard for decency and decorum; it probably was conscious that Mrs. Rachel was sitting at her window, keeping a sharp eye on everything that passed, from brooks and children up, and that if she noticed anything odd or out of place she would never rest until she had ferreted out the whys and wherefores thereof. </a:t>
            </a:r>
          </a:p>
          <a:p>
            <a:pPr>
              <a:lnSpc>
                <a:spcPct val="107000"/>
              </a:lnSpc>
              <a:spcAft>
                <a:spcPts val="800"/>
              </a:spcAft>
            </a:pPr>
            <a:r>
              <a:rPr lang="en-GB" sz="2000" i="1" dirty="0">
                <a:solidFill>
                  <a:srgbClr val="2EA9B0"/>
                </a:solidFill>
                <a:latin typeface="Arial" panose="020B0604020202020204" pitchFamily="34" charset="0"/>
                <a:cs typeface="Arial" panose="020B0604020202020204" pitchFamily="34" charset="0"/>
              </a:rPr>
              <a:t>Anne of Green Gables, </a:t>
            </a:r>
            <a:r>
              <a:rPr lang="en-GB" sz="2000" i="1" dirty="0" err="1">
                <a:solidFill>
                  <a:srgbClr val="2EA9B0"/>
                </a:solidFill>
                <a:latin typeface="Arial" panose="020B0604020202020204" pitchFamily="34" charset="0"/>
                <a:cs typeface="Arial" panose="020B0604020202020204" pitchFamily="34" charset="0"/>
              </a:rPr>
              <a:t>L.M.Montgomery</a:t>
            </a:r>
            <a:r>
              <a:rPr lang="en-GB" sz="2000" i="1" dirty="0">
                <a:solidFill>
                  <a:srgbClr val="2EA9B0"/>
                </a:solidFill>
                <a:latin typeface="Arial" panose="020B0604020202020204" pitchFamily="34" charset="0"/>
                <a:cs typeface="Arial" panose="020B0604020202020204" pitchFamily="34" charset="0"/>
              </a:rPr>
              <a:t>, 1908</a:t>
            </a:r>
            <a:endParaRPr lang="en-GB" sz="2000" i="1" dirty="0">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5808787" y="6137071"/>
            <a:ext cx="4572000" cy="400110"/>
          </a:xfrm>
          <a:prstGeom prst="rect">
            <a:avLst/>
          </a:prstGeom>
        </p:spPr>
        <p:txBody>
          <a:bodyPr>
            <a:spAutoFit/>
          </a:bodyPr>
          <a:lstStyle/>
          <a:p>
            <a:r>
              <a:rPr lang="en-GB" sz="1000" dirty="0">
                <a:latin typeface="Arial" panose="020B0604020202020204" pitchFamily="34" charset="0"/>
                <a:cs typeface="Arial" panose="020B0604020202020204" pitchFamily="34" charset="0"/>
                <a:hlinkClick r:id="rId3"/>
              </a:rPr>
              <a:t>https://en.wikisource.org/wiki/Anne_of_Green_Gables_(1908)/Chapter_I</a:t>
            </a: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Text is available under the </a:t>
            </a:r>
            <a:r>
              <a:rPr lang="en-GB" sz="1000" u="sng" dirty="0">
                <a:latin typeface="Arial" panose="020B0604020202020204" pitchFamily="34" charset="0"/>
                <a:cs typeface="Arial" panose="020B0604020202020204" pitchFamily="34" charset="0"/>
                <a:hlinkClick r:id="rId4"/>
              </a:rPr>
              <a:t>Creative Commons Attribution-</a:t>
            </a:r>
            <a:r>
              <a:rPr lang="en-GB" sz="1000" u="sng" dirty="0" err="1">
                <a:latin typeface="Arial" panose="020B0604020202020204" pitchFamily="34" charset="0"/>
                <a:cs typeface="Arial" panose="020B0604020202020204" pitchFamily="34" charset="0"/>
                <a:hlinkClick r:id="rId4"/>
              </a:rPr>
              <a:t>ShareAlike</a:t>
            </a:r>
            <a:r>
              <a:rPr lang="en-GB" sz="1000" u="sng" dirty="0">
                <a:latin typeface="Arial" panose="020B0604020202020204" pitchFamily="34" charset="0"/>
                <a:cs typeface="Arial" panose="020B0604020202020204" pitchFamily="34" charset="0"/>
                <a:hlinkClick r:id="rId4"/>
              </a:rPr>
              <a:t> License</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1675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9807" y="2579911"/>
            <a:ext cx="10552386" cy="849089"/>
          </a:xfrm>
        </p:spPr>
        <p:txBody>
          <a:bodyPr>
            <a:noAutofit/>
          </a:bodyPr>
          <a:lstStyle/>
          <a:p>
            <a:pPr algn="ctr">
              <a:lnSpc>
                <a:spcPct val="100000"/>
              </a:lnSpc>
            </a:pPr>
            <a:r>
              <a:rPr lang="en-GB" sz="6000" dirty="0"/>
              <a:t>What To Consider</a:t>
            </a:r>
            <a:br>
              <a:rPr lang="en-GB" sz="6000" dirty="0"/>
            </a:br>
            <a:br>
              <a:rPr lang="en-GB" sz="6000" dirty="0"/>
            </a:br>
            <a:r>
              <a:rPr lang="en-GB" sz="6000" b="1" dirty="0"/>
              <a:t>(1) WHO ARE YOU WRITING FOR?</a:t>
            </a:r>
          </a:p>
        </p:txBody>
      </p:sp>
    </p:spTree>
    <p:extLst>
      <p:ext uri="{BB962C8B-B14F-4D97-AF65-F5344CB8AC3E}">
        <p14:creationId xmlns:p14="http://schemas.microsoft.com/office/powerpoint/2010/main" val="28335762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3617" y="756661"/>
            <a:ext cx="11404765" cy="4834400"/>
          </a:xfrm>
          <a:prstGeom prst="rect">
            <a:avLst/>
          </a:prstGeom>
        </p:spPr>
        <p:txBody>
          <a:bodyPr wrap="square">
            <a:spAutoFit/>
          </a:bodyPr>
          <a:lstStyle/>
          <a:p>
            <a:pPr>
              <a:lnSpc>
                <a:spcPct val="107000"/>
              </a:lnSpc>
              <a:spcAft>
                <a:spcPts val="800"/>
              </a:spcAft>
            </a:pPr>
            <a:r>
              <a:rPr lang="en-GB" sz="2400" dirty="0">
                <a:latin typeface="Arial" panose="020B0604020202020204" pitchFamily="34" charset="0"/>
                <a:ea typeface="Calibri" panose="020F0502020204030204" pitchFamily="34" charset="0"/>
                <a:cs typeface="Arial" panose="020B0604020202020204" pitchFamily="34" charset="0"/>
              </a:rPr>
              <a:t>Mrs. Rachel </a:t>
            </a:r>
            <a:r>
              <a:rPr lang="en-GB" sz="2400" dirty="0" err="1">
                <a:latin typeface="Arial" panose="020B0604020202020204" pitchFamily="34" charset="0"/>
                <a:ea typeface="Calibri" panose="020F0502020204030204" pitchFamily="34" charset="0"/>
                <a:cs typeface="Arial" panose="020B0604020202020204" pitchFamily="34" charset="0"/>
              </a:rPr>
              <a:t>Lynde</a:t>
            </a:r>
            <a:r>
              <a:rPr lang="en-GB" sz="2400" dirty="0">
                <a:latin typeface="Arial" panose="020B0604020202020204" pitchFamily="34" charset="0"/>
                <a:ea typeface="Calibri" panose="020F0502020204030204" pitchFamily="34" charset="0"/>
                <a:cs typeface="Arial" panose="020B0604020202020204" pitchFamily="34" charset="0"/>
              </a:rPr>
              <a:t> lived just where the Avonlea main road dipped down into a little hollow</a:t>
            </a:r>
            <a:r>
              <a:rPr lang="en-GB" sz="2400" b="1" dirty="0">
                <a:latin typeface="Arial" panose="020B0604020202020204" pitchFamily="34" charset="0"/>
                <a:ea typeface="Calibri" panose="020F0502020204030204" pitchFamily="34" charset="0"/>
                <a:cs typeface="Arial" panose="020B0604020202020204" pitchFamily="34" charset="0"/>
              </a:rPr>
              <a:t>. The hollow was</a:t>
            </a:r>
            <a:r>
              <a:rPr lang="en-GB" sz="2400" dirty="0">
                <a:latin typeface="Arial" panose="020B0604020202020204" pitchFamily="34" charset="0"/>
                <a:ea typeface="Calibri" panose="020F0502020204030204" pitchFamily="34" charset="0"/>
                <a:cs typeface="Arial" panose="020B0604020202020204" pitchFamily="34" charset="0"/>
              </a:rPr>
              <a:t> fringed with alders and ladies’ eardrops</a:t>
            </a:r>
            <a:r>
              <a:rPr lang="en-GB" sz="2400" b="1" dirty="0">
                <a:latin typeface="Arial" panose="020B0604020202020204" pitchFamily="34" charset="0"/>
                <a:ea typeface="Calibri" panose="020F0502020204030204" pitchFamily="34" charset="0"/>
                <a:cs typeface="Arial" panose="020B0604020202020204" pitchFamily="34" charset="0"/>
              </a:rPr>
              <a:t>. It was also</a:t>
            </a:r>
            <a:r>
              <a:rPr lang="en-GB" sz="2400" dirty="0">
                <a:latin typeface="Arial" panose="020B0604020202020204" pitchFamily="34" charset="0"/>
                <a:ea typeface="Calibri" panose="020F0502020204030204" pitchFamily="34" charset="0"/>
                <a:cs typeface="Arial" panose="020B0604020202020204" pitchFamily="34" charset="0"/>
              </a:rPr>
              <a:t> traversed by a brook</a:t>
            </a:r>
            <a:r>
              <a:rPr lang="en-GB" sz="2400" b="1" dirty="0">
                <a:latin typeface="Arial" panose="020B0604020202020204" pitchFamily="34" charset="0"/>
                <a:ea typeface="Calibri" panose="020F0502020204030204" pitchFamily="34" charset="0"/>
                <a:cs typeface="Arial" panose="020B0604020202020204" pitchFamily="34" charset="0"/>
              </a:rPr>
              <a:t>. The source of the brook was</a:t>
            </a:r>
            <a:r>
              <a:rPr lang="en-GB" sz="2400" dirty="0">
                <a:latin typeface="Arial" panose="020B0604020202020204" pitchFamily="34" charset="0"/>
                <a:ea typeface="Calibri" panose="020F0502020204030204" pitchFamily="34" charset="0"/>
                <a:cs typeface="Arial" panose="020B0604020202020204" pitchFamily="34" charset="0"/>
              </a:rPr>
              <a:t> away back in the woods of the old Cuthbert place</a:t>
            </a:r>
            <a:r>
              <a:rPr lang="en-GB" sz="2400" b="1" dirty="0">
                <a:latin typeface="Arial" panose="020B0604020202020204" pitchFamily="34" charset="0"/>
                <a:ea typeface="Calibri" panose="020F0502020204030204" pitchFamily="34" charset="0"/>
                <a:cs typeface="Arial" panose="020B0604020202020204" pitchFamily="34" charset="0"/>
              </a:rPr>
              <a:t>. The brook</a:t>
            </a:r>
            <a:r>
              <a:rPr lang="en-GB" sz="2400" dirty="0">
                <a:latin typeface="Arial" panose="020B0604020202020204" pitchFamily="34" charset="0"/>
                <a:ea typeface="Calibri" panose="020F0502020204030204" pitchFamily="34" charset="0"/>
                <a:cs typeface="Arial" panose="020B0604020202020204" pitchFamily="34" charset="0"/>
              </a:rPr>
              <a:t> was reputed to be an intricate, headlong brook in its earlier course through those woods, with dark secrets of pool and cascade</a:t>
            </a:r>
            <a:r>
              <a:rPr lang="en-GB" sz="2400" b="1" dirty="0">
                <a:latin typeface="Arial" panose="020B0604020202020204" pitchFamily="34" charset="0"/>
                <a:ea typeface="Calibri" panose="020F0502020204030204" pitchFamily="34" charset="0"/>
                <a:cs typeface="Arial" panose="020B0604020202020204" pitchFamily="34" charset="0"/>
              </a:rPr>
              <a:t>. By</a:t>
            </a:r>
            <a:r>
              <a:rPr lang="en-GB" sz="2400" dirty="0">
                <a:latin typeface="Arial" panose="020B0604020202020204" pitchFamily="34" charset="0"/>
                <a:ea typeface="Calibri" panose="020F0502020204030204" pitchFamily="34" charset="0"/>
                <a:cs typeface="Arial" panose="020B0604020202020204" pitchFamily="34" charset="0"/>
              </a:rPr>
              <a:t> the time it reached </a:t>
            </a:r>
            <a:r>
              <a:rPr lang="en-GB" sz="2400" dirty="0" err="1">
                <a:latin typeface="Arial" panose="020B0604020202020204" pitchFamily="34" charset="0"/>
                <a:ea typeface="Calibri" panose="020F0502020204030204" pitchFamily="34" charset="0"/>
                <a:cs typeface="Arial" panose="020B0604020202020204" pitchFamily="34" charset="0"/>
              </a:rPr>
              <a:t>Lynde’s</a:t>
            </a:r>
            <a:r>
              <a:rPr lang="en-GB" sz="2400" dirty="0">
                <a:latin typeface="Arial" panose="020B0604020202020204" pitchFamily="34" charset="0"/>
                <a:ea typeface="Calibri" panose="020F0502020204030204" pitchFamily="34" charset="0"/>
                <a:cs typeface="Arial" panose="020B0604020202020204" pitchFamily="34" charset="0"/>
              </a:rPr>
              <a:t> Hollow</a:t>
            </a:r>
            <a:r>
              <a:rPr lang="en-GB" sz="2400" b="1" dirty="0">
                <a:latin typeface="Arial" panose="020B0604020202020204" pitchFamily="34" charset="0"/>
                <a:ea typeface="Calibri" panose="020F0502020204030204" pitchFamily="34" charset="0"/>
                <a:cs typeface="Arial" panose="020B0604020202020204" pitchFamily="34" charset="0"/>
              </a:rPr>
              <a:t>, however,</a:t>
            </a:r>
            <a:r>
              <a:rPr lang="en-GB" sz="2400" dirty="0">
                <a:latin typeface="Arial" panose="020B0604020202020204" pitchFamily="34" charset="0"/>
                <a:ea typeface="Calibri" panose="020F0502020204030204" pitchFamily="34" charset="0"/>
                <a:cs typeface="Arial" panose="020B0604020202020204" pitchFamily="34" charset="0"/>
              </a:rPr>
              <a:t> it was a quiet, well-conducted little stream</a:t>
            </a:r>
            <a:r>
              <a:rPr lang="en-GB" sz="2400" b="1" dirty="0">
                <a:latin typeface="Arial" panose="020B0604020202020204" pitchFamily="34" charset="0"/>
                <a:ea typeface="Calibri" panose="020F0502020204030204" pitchFamily="34" charset="0"/>
                <a:cs typeface="Arial" panose="020B0604020202020204" pitchFamily="34" charset="0"/>
              </a:rPr>
              <a:t>. Not</a:t>
            </a:r>
            <a:r>
              <a:rPr lang="en-GB" sz="2400" dirty="0">
                <a:latin typeface="Arial" panose="020B0604020202020204" pitchFamily="34" charset="0"/>
                <a:ea typeface="Calibri" panose="020F0502020204030204" pitchFamily="34" charset="0"/>
                <a:cs typeface="Arial" panose="020B0604020202020204" pitchFamily="34" charset="0"/>
              </a:rPr>
              <a:t> even a brook could run past Mrs. Rachel </a:t>
            </a:r>
            <a:r>
              <a:rPr lang="en-GB" sz="2400" dirty="0" err="1">
                <a:latin typeface="Arial" panose="020B0604020202020204" pitchFamily="34" charset="0"/>
                <a:ea typeface="Calibri" panose="020F0502020204030204" pitchFamily="34" charset="0"/>
                <a:cs typeface="Arial" panose="020B0604020202020204" pitchFamily="34" charset="0"/>
              </a:rPr>
              <a:t>Lynde’s</a:t>
            </a:r>
            <a:r>
              <a:rPr lang="en-GB" sz="2400" dirty="0">
                <a:latin typeface="Arial" panose="020B0604020202020204" pitchFamily="34" charset="0"/>
                <a:ea typeface="Calibri" panose="020F0502020204030204" pitchFamily="34" charset="0"/>
                <a:cs typeface="Arial" panose="020B0604020202020204" pitchFamily="34" charset="0"/>
              </a:rPr>
              <a:t> door without due regard for decency and decorum</a:t>
            </a:r>
            <a:r>
              <a:rPr lang="en-GB" sz="2400" b="1" dirty="0">
                <a:latin typeface="Arial" panose="020B0604020202020204" pitchFamily="34" charset="0"/>
                <a:ea typeface="Calibri" panose="020F0502020204030204" pitchFamily="34" charset="0"/>
                <a:cs typeface="Arial" panose="020B0604020202020204" pitchFamily="34" charset="0"/>
              </a:rPr>
              <a:t>. It was</a:t>
            </a:r>
            <a:r>
              <a:rPr lang="en-GB" sz="2400" dirty="0">
                <a:latin typeface="Arial" panose="020B0604020202020204" pitchFamily="34" charset="0"/>
                <a:ea typeface="Calibri" panose="020F0502020204030204" pitchFamily="34" charset="0"/>
                <a:cs typeface="Arial" panose="020B0604020202020204" pitchFamily="34" charset="0"/>
              </a:rPr>
              <a:t> probably conscious that Mrs. Rachel was sitting at her window</a:t>
            </a:r>
            <a:r>
              <a:rPr lang="en-GB" sz="2400" b="1" dirty="0">
                <a:latin typeface="Arial" panose="020B0604020202020204" pitchFamily="34" charset="0"/>
                <a:ea typeface="Calibri" panose="020F0502020204030204" pitchFamily="34" charset="0"/>
                <a:cs typeface="Arial" panose="020B0604020202020204" pitchFamily="34" charset="0"/>
              </a:rPr>
              <a:t>. She was no doubt</a:t>
            </a:r>
            <a:r>
              <a:rPr lang="en-GB" sz="2400" dirty="0">
                <a:latin typeface="Arial" panose="020B0604020202020204" pitchFamily="34" charset="0"/>
                <a:ea typeface="Calibri" panose="020F0502020204030204" pitchFamily="34" charset="0"/>
                <a:cs typeface="Arial" panose="020B0604020202020204" pitchFamily="34" charset="0"/>
              </a:rPr>
              <a:t> keeping a sharp eye on everything that passed, from brooks and children up</a:t>
            </a:r>
            <a:r>
              <a:rPr lang="en-GB" sz="2400" b="1" dirty="0">
                <a:latin typeface="Arial" panose="020B0604020202020204" pitchFamily="34" charset="0"/>
                <a:ea typeface="Calibri" panose="020F0502020204030204" pitchFamily="34" charset="0"/>
                <a:cs typeface="Arial" panose="020B0604020202020204" pitchFamily="34" charset="0"/>
              </a:rPr>
              <a:t>. If</a:t>
            </a:r>
            <a:r>
              <a:rPr lang="en-GB" sz="2400" dirty="0">
                <a:latin typeface="Arial" panose="020B0604020202020204" pitchFamily="34" charset="0"/>
                <a:ea typeface="Calibri" panose="020F0502020204030204" pitchFamily="34" charset="0"/>
                <a:cs typeface="Arial" panose="020B0604020202020204" pitchFamily="34" charset="0"/>
              </a:rPr>
              <a:t> she noticed anything odd or out of place she would never rest until she had ferreted out the whys and wherefores thereof.</a:t>
            </a:r>
          </a:p>
        </p:txBody>
      </p:sp>
      <p:sp>
        <p:nvSpPr>
          <p:cNvPr id="7" name="TextBox 6"/>
          <p:cNvSpPr txBox="1"/>
          <p:nvPr/>
        </p:nvSpPr>
        <p:spPr>
          <a:xfrm>
            <a:off x="8613657" y="6081485"/>
            <a:ext cx="4401879" cy="307777"/>
          </a:xfrm>
          <a:prstGeom prst="rect">
            <a:avLst/>
          </a:prstGeom>
          <a:noFill/>
        </p:spPr>
        <p:txBody>
          <a:bodyPr wrap="square" rtlCol="0">
            <a:spAutoFit/>
          </a:bodyPr>
          <a:lstStyle/>
          <a:p>
            <a:r>
              <a:rPr lang="en-GB" i="1" dirty="0">
                <a:latin typeface="Arial" panose="020B0604020202020204" pitchFamily="34" charset="0"/>
                <a:cs typeface="Arial" panose="020B0604020202020204" pitchFamily="34" charset="0"/>
              </a:rPr>
              <a:t>With apologies to </a:t>
            </a:r>
            <a:r>
              <a:rPr lang="en-GB" i="1" dirty="0" err="1">
                <a:latin typeface="Arial" panose="020B0604020202020204" pitchFamily="34" charset="0"/>
                <a:cs typeface="Arial" panose="020B0604020202020204" pitchFamily="34" charset="0"/>
              </a:rPr>
              <a:t>L.M.Montgomery</a:t>
            </a:r>
            <a:endParaRPr lang="en-GB"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74666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242" y="905107"/>
            <a:ext cx="8209160" cy="4524315"/>
          </a:xfrm>
          <a:prstGeom prst="rect">
            <a:avLst/>
          </a:prstGeom>
        </p:spPr>
        <p:txBody>
          <a:bodyPr wrap="square">
            <a:spAutoFit/>
          </a:bodyPr>
          <a:lstStyle/>
          <a:p>
            <a:pPr marL="342900" indent="-342900">
              <a:buClr>
                <a:srgbClr val="2EA9B0"/>
              </a:buClr>
              <a:buSzPct val="150000"/>
              <a:buFont typeface="Arial" panose="020B0604020202020204" pitchFamily="34" charset="0"/>
              <a:buChar char="•"/>
            </a:pPr>
            <a:r>
              <a:rPr lang="en-GB" sz="2400" dirty="0">
                <a:latin typeface="Arial" panose="020B0604020202020204" pitchFamily="34" charset="0"/>
                <a:cs typeface="Arial" panose="020B0604020202020204" pitchFamily="34" charset="0"/>
              </a:rPr>
              <a:t>Simple verb structures – present tense, active form</a:t>
            </a:r>
          </a:p>
          <a:p>
            <a:pPr marL="342900" indent="-342900">
              <a:buClr>
                <a:srgbClr val="2EA9B0"/>
              </a:buClr>
              <a:buSzPct val="1500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811213" indent="-463550">
              <a:buClr>
                <a:srgbClr val="2EA9B0"/>
              </a:buClr>
              <a:buSzPct val="150000"/>
              <a:buFont typeface="Courier New" panose="02070309020205020404" pitchFamily="49" charset="0"/>
              <a:buChar char="o"/>
            </a:pPr>
            <a:r>
              <a:rPr lang="en-GB" sz="2400" dirty="0">
                <a:latin typeface="Arial" panose="020B0604020202020204" pitchFamily="34" charset="0"/>
                <a:cs typeface="Arial" panose="020B0604020202020204" pitchFamily="34" charset="0"/>
              </a:rPr>
              <a:t>Keeps word count down</a:t>
            </a:r>
          </a:p>
          <a:p>
            <a:pPr marL="811213" indent="-463550">
              <a:buClr>
                <a:srgbClr val="2EA9B0"/>
              </a:buClr>
              <a:buSzPct val="150000"/>
              <a:buFont typeface="Courier New" panose="02070309020205020404" pitchFamily="49" charset="0"/>
              <a:buChar char="o"/>
            </a:pPr>
            <a:endParaRPr lang="en-GB" sz="2400" dirty="0">
              <a:latin typeface="Arial" panose="020B0604020202020204" pitchFamily="34" charset="0"/>
              <a:cs typeface="Arial" panose="020B0604020202020204" pitchFamily="34" charset="0"/>
            </a:endParaRPr>
          </a:p>
          <a:p>
            <a:pPr marL="811213" indent="-463550">
              <a:buClr>
                <a:srgbClr val="2EA9B0"/>
              </a:buClr>
              <a:buSzPct val="150000"/>
              <a:buFont typeface="Courier New" panose="02070309020205020404" pitchFamily="49" charset="0"/>
              <a:buChar char="o"/>
            </a:pPr>
            <a:r>
              <a:rPr lang="en-GB" sz="2400" dirty="0">
                <a:latin typeface="Arial" panose="020B0604020202020204" pitchFamily="34" charset="0"/>
                <a:cs typeface="Arial" panose="020B0604020202020204" pitchFamily="34" charset="0"/>
              </a:rPr>
              <a:t>E.g. ‘This project asks…’ =</a:t>
            </a:r>
          </a:p>
          <a:p>
            <a:pPr marL="811213" indent="-463550">
              <a:buClr>
                <a:srgbClr val="2EA9B0"/>
              </a:buClr>
              <a:buSzPct val="150000"/>
              <a:buFont typeface="Arial" panose="020B0604020202020204" pitchFamily="34" charset="0"/>
              <a:buChar char="→"/>
            </a:pPr>
            <a:r>
              <a:rPr lang="en-GB" sz="2400" dirty="0">
                <a:latin typeface="Arial" panose="020B0604020202020204" pitchFamily="34" charset="0"/>
                <a:cs typeface="Arial" panose="020B0604020202020204" pitchFamily="34" charset="0"/>
              </a:rPr>
              <a:t>‘The question to be asked by this project…’</a:t>
            </a:r>
          </a:p>
          <a:p>
            <a:pPr marL="811213" indent="-463550">
              <a:buClr>
                <a:srgbClr val="2EA9B0"/>
              </a:buClr>
              <a:buSzPct val="150000"/>
              <a:buFont typeface="Arial" panose="020B0604020202020204" pitchFamily="34" charset="0"/>
              <a:buChar char="→"/>
            </a:pPr>
            <a:r>
              <a:rPr lang="en-GB" sz="2400" dirty="0">
                <a:latin typeface="Arial" panose="020B0604020202020204" pitchFamily="34" charset="0"/>
                <a:cs typeface="Arial" panose="020B0604020202020204" pitchFamily="34" charset="0"/>
              </a:rPr>
              <a:t>‘This project is asking the following question…’</a:t>
            </a:r>
          </a:p>
          <a:p>
            <a:pPr marL="811213" indent="-463550">
              <a:buClr>
                <a:srgbClr val="2EA9B0"/>
              </a:buClr>
              <a:buSzPct val="150000"/>
              <a:buFont typeface="Arial" panose="020B0604020202020204" pitchFamily="34" charset="0"/>
              <a:buChar char="→"/>
            </a:pPr>
            <a:r>
              <a:rPr lang="en-GB" sz="2400" dirty="0">
                <a:latin typeface="Arial" panose="020B0604020202020204" pitchFamily="34" charset="0"/>
                <a:cs typeface="Arial" panose="020B0604020202020204" pitchFamily="34" charset="0"/>
              </a:rPr>
              <a:t>‘It is expected that the project will ask…’</a:t>
            </a:r>
          </a:p>
          <a:p>
            <a:pPr marL="811213" indent="-463550">
              <a:buClr>
                <a:srgbClr val="2EA9B0"/>
              </a:buClr>
              <a:buSzPct val="1500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Clr>
                <a:srgbClr val="2EA9B0"/>
              </a:buClr>
              <a:buSzPct val="150000"/>
              <a:buFont typeface="Arial" panose="020B0604020202020204" pitchFamily="34" charset="0"/>
              <a:buChar char="•"/>
            </a:pPr>
            <a:r>
              <a:rPr lang="en-GB" sz="2400" dirty="0">
                <a:latin typeface="Arial" panose="020B0604020202020204" pitchFamily="34" charset="0"/>
                <a:cs typeface="Arial" panose="020B0604020202020204" pitchFamily="34" charset="0"/>
              </a:rPr>
              <a:t>‘Breathing space’ in the text</a:t>
            </a:r>
          </a:p>
          <a:p>
            <a:pPr marL="342900" indent="-342900">
              <a:buClr>
                <a:srgbClr val="2EA9B0"/>
              </a:buClr>
              <a:buSzPct val="1500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Clr>
                <a:srgbClr val="2EA9B0"/>
              </a:buClr>
              <a:buSzPct val="150000"/>
              <a:buFont typeface="Arial" panose="020B0604020202020204" pitchFamily="34" charset="0"/>
              <a:buChar char="•"/>
            </a:pPr>
            <a:r>
              <a:rPr lang="en-GB" sz="2400" dirty="0">
                <a:latin typeface="Arial" panose="020B0604020202020204" pitchFamily="34" charset="0"/>
                <a:cs typeface="Arial" panose="020B0604020202020204" pitchFamily="34" charset="0"/>
              </a:rPr>
              <a:t>Sub-headings</a:t>
            </a:r>
          </a:p>
        </p:txBody>
      </p:sp>
    </p:spTree>
    <p:extLst>
      <p:ext uri="{BB962C8B-B14F-4D97-AF65-F5344CB8AC3E}">
        <p14:creationId xmlns:p14="http://schemas.microsoft.com/office/powerpoint/2010/main" val="9382555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0338" y="1426921"/>
            <a:ext cx="10791854" cy="427809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In the UK, each year, about 100 healthy babies die(1) and about 1,100 sustain brain injury(2) during labour at term.  Nearly 50% of the NHS litigation bill is due to obstetric claims (£3.1bn in 2000-10), most of which relate to shortcomings in labour management and CTG interpretation(3). During labour, </a:t>
            </a:r>
            <a:r>
              <a:rPr lang="en-GB" sz="1600" dirty="0" err="1">
                <a:latin typeface="Arial" panose="020B0604020202020204" pitchFamily="34" charset="0"/>
                <a:cs typeface="Arial" panose="020B0604020202020204" pitchFamily="34" charset="0"/>
              </a:rPr>
              <a:t>materno-fetal</a:t>
            </a:r>
            <a:r>
              <a:rPr lang="en-GB" sz="1600" dirty="0">
                <a:latin typeface="Arial" panose="020B0604020202020204" pitchFamily="34" charset="0"/>
                <a:cs typeface="Arial" panose="020B0604020202020204" pitchFamily="34" charset="0"/>
              </a:rPr>
              <a:t> respiratory exchange is transiently compromised by uterine contractions leading to reduced oxygen supply to the </a:t>
            </a:r>
            <a:r>
              <a:rPr lang="en-GB" sz="1600" dirty="0" err="1">
                <a:latin typeface="Arial" panose="020B0604020202020204" pitchFamily="34" charset="0"/>
                <a:cs typeface="Arial" panose="020B0604020202020204" pitchFamily="34" charset="0"/>
              </a:rPr>
              <a:t>fetus</a:t>
            </a:r>
            <a:r>
              <a:rPr lang="en-GB" sz="1600" dirty="0">
                <a:latin typeface="Arial" panose="020B0604020202020204" pitchFamily="34" charset="0"/>
                <a:cs typeface="Arial" panose="020B0604020202020204" pitchFamily="34" charset="0"/>
              </a:rPr>
              <a:t>. If the physiological state is overwhelmed, the </a:t>
            </a:r>
            <a:r>
              <a:rPr lang="en-GB" sz="1600" dirty="0" err="1">
                <a:latin typeface="Arial" panose="020B0604020202020204" pitchFamily="34" charset="0"/>
                <a:cs typeface="Arial" panose="020B0604020202020204" pitchFamily="34" charset="0"/>
              </a:rPr>
              <a:t>fetus</a:t>
            </a:r>
            <a:r>
              <a:rPr lang="en-GB" sz="1600" dirty="0">
                <a:latin typeface="Arial" panose="020B0604020202020204" pitchFamily="34" charset="0"/>
                <a:cs typeface="Arial" panose="020B0604020202020204" pitchFamily="34" charset="0"/>
              </a:rPr>
              <a:t> has to rely on adjusting its cardiac output, redistributing blood to prioritise the heart and brain, and adapting biochemically. Rarely, this leads to </a:t>
            </a:r>
            <a:r>
              <a:rPr lang="en-GB" sz="1600" dirty="0" err="1">
                <a:latin typeface="Arial" panose="020B0604020202020204" pitchFamily="34" charset="0"/>
                <a:cs typeface="Arial" panose="020B0604020202020204" pitchFamily="34" charset="0"/>
              </a:rPr>
              <a:t>fetal</a:t>
            </a:r>
            <a:r>
              <a:rPr lang="en-GB" sz="1600" dirty="0">
                <a:latin typeface="Arial" panose="020B0604020202020204" pitchFamily="34" charset="0"/>
                <a:cs typeface="Arial" panose="020B0604020202020204" pitchFamily="34" charset="0"/>
              </a:rPr>
              <a:t> decompensation (asphyxia) and permanent brain damage or death (1.5 per 1,000 births(2)). In the UK, during labours at low risk, </a:t>
            </a:r>
            <a:r>
              <a:rPr lang="en-GB" sz="1600" dirty="0" err="1">
                <a:latin typeface="Arial" panose="020B0604020202020204" pitchFamily="34" charset="0"/>
                <a:cs typeface="Arial" panose="020B0604020202020204" pitchFamily="34" charset="0"/>
              </a:rPr>
              <a:t>fetal</a:t>
            </a:r>
            <a:r>
              <a:rPr lang="en-GB" sz="1600" dirty="0">
                <a:latin typeface="Arial" panose="020B0604020202020204" pitchFamily="34" charset="0"/>
                <a:cs typeface="Arial" panose="020B0604020202020204" pitchFamily="34" charset="0"/>
              </a:rPr>
              <a:t> health is monitored by intermittent auscultation of the </a:t>
            </a:r>
            <a:r>
              <a:rPr lang="en-GB" sz="1600" dirty="0" err="1">
                <a:latin typeface="Arial" panose="020B0604020202020204" pitchFamily="34" charset="0"/>
                <a:cs typeface="Arial" panose="020B0604020202020204" pitchFamily="34" charset="0"/>
              </a:rPr>
              <a:t>fetal</a:t>
            </a:r>
            <a:r>
              <a:rPr lang="en-GB" sz="1600" dirty="0">
                <a:latin typeface="Arial" panose="020B0604020202020204" pitchFamily="34" charset="0"/>
                <a:cs typeface="Arial" panose="020B0604020202020204" pitchFamily="34" charset="0"/>
              </a:rPr>
              <a:t> heart using a handheld Doppler ultrasound device; while in the large proportion of women with associated risk factors, </a:t>
            </a:r>
            <a:r>
              <a:rPr lang="en-GB" sz="1600" dirty="0" err="1">
                <a:latin typeface="Arial" panose="020B0604020202020204" pitchFamily="34" charset="0"/>
                <a:cs typeface="Arial" panose="020B0604020202020204" pitchFamily="34" charset="0"/>
              </a:rPr>
              <a:t>cardiotocography</a:t>
            </a:r>
            <a:r>
              <a:rPr lang="en-GB" sz="1600" dirty="0">
                <a:latin typeface="Arial" panose="020B0604020202020204" pitchFamily="34" charset="0"/>
                <a:cs typeface="Arial" panose="020B0604020202020204" pitchFamily="34" charset="0"/>
              </a:rPr>
              <a:t> (CTG) is adopted, providing continuous monitoring of the </a:t>
            </a:r>
            <a:r>
              <a:rPr lang="en-GB" sz="1600" dirty="0" err="1">
                <a:latin typeface="Arial" panose="020B0604020202020204" pitchFamily="34" charset="0"/>
                <a:cs typeface="Arial" panose="020B0604020202020204" pitchFamily="34" charset="0"/>
              </a:rPr>
              <a:t>fetal</a:t>
            </a:r>
            <a:r>
              <a:rPr lang="en-GB" sz="1600" dirty="0">
                <a:latin typeface="Arial" panose="020B0604020202020204" pitchFamily="34" charset="0"/>
                <a:cs typeface="Arial" panose="020B0604020202020204" pitchFamily="34" charset="0"/>
              </a:rPr>
              <a:t> heart rate and uterine contractions. CTG is used worldwide to detect </a:t>
            </a:r>
            <a:r>
              <a:rPr lang="en-GB" sz="1600" dirty="0" err="1">
                <a:latin typeface="Arial" panose="020B0604020202020204" pitchFamily="34" charset="0"/>
                <a:cs typeface="Arial" panose="020B0604020202020204" pitchFamily="34" charset="0"/>
              </a:rPr>
              <a:t>fetuses</a:t>
            </a:r>
            <a:r>
              <a:rPr lang="en-GB" sz="1600" dirty="0">
                <a:latin typeface="Arial" panose="020B0604020202020204" pitchFamily="34" charset="0"/>
                <a:cs typeface="Arial" panose="020B0604020202020204" pitchFamily="34" charset="0"/>
              </a:rPr>
              <a:t> that may benefit from emergency operative delivery (Caesarean or instrumental vaginal birth). A few ‘classic’ CTG patterns have been empirically identified: baseline, variability, accelerations and decelerations, forming the basis for current clinical practice that has “remained static” over 40 years(4-6). CTG interpretation in labour is unreliable(7,8) and, for certain CTG patterns, the disagreement in visual interpretation between experts reaches 100%(8).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[Edited to make a point]</a:t>
            </a:r>
          </a:p>
          <a:p>
            <a:endParaRPr lang="en-GB" sz="1600" dirty="0">
              <a:latin typeface="Arial" panose="020B0604020202020204" pitchFamily="34" charset="0"/>
              <a:cs typeface="Arial" panose="020B0604020202020204" pitchFamily="34" charset="0"/>
            </a:endParaRPr>
          </a:p>
        </p:txBody>
      </p:sp>
      <p:sp>
        <p:nvSpPr>
          <p:cNvPr id="5" name="TextBox 4"/>
          <p:cNvSpPr txBox="1"/>
          <p:nvPr/>
        </p:nvSpPr>
        <p:spPr>
          <a:xfrm>
            <a:off x="810338" y="525593"/>
            <a:ext cx="6854612" cy="523220"/>
          </a:xfrm>
          <a:prstGeom prst="rect">
            <a:avLst/>
          </a:prstGeom>
          <a:noFill/>
        </p:spPr>
        <p:txBody>
          <a:bodyPr wrap="square" rtlCol="0">
            <a:spAutoFit/>
          </a:bodyPr>
          <a:lstStyle/>
          <a:p>
            <a:r>
              <a:rPr lang="en-GB" sz="2800" dirty="0">
                <a:solidFill>
                  <a:srgbClr val="193E72"/>
                </a:solidFill>
                <a:latin typeface="Arial" panose="020B0604020202020204" pitchFamily="34" charset="0"/>
                <a:cs typeface="Arial" panose="020B0604020202020204" pitchFamily="34" charset="0"/>
              </a:rPr>
              <a:t>Example: Research Plan – Background</a:t>
            </a:r>
          </a:p>
        </p:txBody>
      </p:sp>
      <p:sp>
        <p:nvSpPr>
          <p:cNvPr id="2" name="Rectangle 1"/>
          <p:cNvSpPr/>
          <p:nvPr/>
        </p:nvSpPr>
        <p:spPr>
          <a:xfrm>
            <a:off x="8425048" y="6148437"/>
            <a:ext cx="4572000" cy="276999"/>
          </a:xfrm>
          <a:prstGeom prst="rect">
            <a:avLst/>
          </a:prstGeom>
        </p:spPr>
        <p:txBody>
          <a:bodyPr>
            <a:spAutoFit/>
          </a:bodyPr>
          <a:lstStyle/>
          <a:p>
            <a:r>
              <a:rPr lang="en-GB" sz="1200" dirty="0" err="1">
                <a:solidFill>
                  <a:srgbClr val="193E72"/>
                </a:solidFill>
                <a:latin typeface="Arial" panose="020B0604020202020204" pitchFamily="34" charset="0"/>
                <a:cs typeface="Arial" panose="020B0604020202020204" pitchFamily="34" charset="0"/>
              </a:rPr>
              <a:t>Antoniya</a:t>
            </a:r>
            <a:r>
              <a:rPr lang="en-GB" sz="1200" dirty="0">
                <a:solidFill>
                  <a:srgbClr val="193E72"/>
                </a:solidFill>
                <a:latin typeface="Arial" panose="020B0604020202020204" pitchFamily="34" charset="0"/>
                <a:cs typeface="Arial" panose="020B0604020202020204" pitchFamily="34" charset="0"/>
              </a:rPr>
              <a:t> Georgieva, Successful CDF, 2016</a:t>
            </a:r>
          </a:p>
        </p:txBody>
      </p:sp>
    </p:spTree>
    <p:extLst>
      <p:ext uri="{BB962C8B-B14F-4D97-AF65-F5344CB8AC3E}">
        <p14:creationId xmlns:p14="http://schemas.microsoft.com/office/powerpoint/2010/main" val="4775311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1610" y="867997"/>
            <a:ext cx="10789330" cy="4524315"/>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In the UK, each year, about 100 healthy babies die(1) and about 1,100 sustain brain injury(2) during labour at term.  Nearly 50% of the NHS litigation bill is due to obstetric claims (£3.1bn in 2000-10), most of which relate to shortcomings in labour management and CTG interpretation(3).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During labour, </a:t>
            </a:r>
            <a:r>
              <a:rPr lang="en-GB" sz="1600" dirty="0" err="1">
                <a:latin typeface="Arial" panose="020B0604020202020204" pitchFamily="34" charset="0"/>
                <a:cs typeface="Arial" panose="020B0604020202020204" pitchFamily="34" charset="0"/>
              </a:rPr>
              <a:t>materno-fetal</a:t>
            </a:r>
            <a:r>
              <a:rPr lang="en-GB" sz="1600" dirty="0">
                <a:latin typeface="Arial" panose="020B0604020202020204" pitchFamily="34" charset="0"/>
                <a:cs typeface="Arial" panose="020B0604020202020204" pitchFamily="34" charset="0"/>
              </a:rPr>
              <a:t> respiratory exchange is transiently compromised by uterine contractions leading to reduced oxygen supply to the </a:t>
            </a:r>
            <a:r>
              <a:rPr lang="en-GB" sz="1600" dirty="0" err="1">
                <a:latin typeface="Arial" panose="020B0604020202020204" pitchFamily="34" charset="0"/>
                <a:cs typeface="Arial" panose="020B0604020202020204" pitchFamily="34" charset="0"/>
              </a:rPr>
              <a:t>fetus</a:t>
            </a:r>
            <a:r>
              <a:rPr lang="en-GB" sz="1600" dirty="0">
                <a:latin typeface="Arial" panose="020B0604020202020204" pitchFamily="34" charset="0"/>
                <a:cs typeface="Arial" panose="020B0604020202020204" pitchFamily="34" charset="0"/>
              </a:rPr>
              <a:t>. If the physiological state is overwhelmed, the </a:t>
            </a:r>
            <a:r>
              <a:rPr lang="en-GB" sz="1600" dirty="0" err="1">
                <a:latin typeface="Arial" panose="020B0604020202020204" pitchFamily="34" charset="0"/>
                <a:cs typeface="Arial" panose="020B0604020202020204" pitchFamily="34" charset="0"/>
              </a:rPr>
              <a:t>fetus</a:t>
            </a:r>
            <a:r>
              <a:rPr lang="en-GB" sz="1600" dirty="0">
                <a:latin typeface="Arial" panose="020B0604020202020204" pitchFamily="34" charset="0"/>
                <a:cs typeface="Arial" panose="020B0604020202020204" pitchFamily="34" charset="0"/>
              </a:rPr>
              <a:t> has to rely on adjusting its cardiac output, redistributing blood to prioritise the heart and brain, and adapting biochemically. Rarely, this leads to </a:t>
            </a:r>
            <a:r>
              <a:rPr lang="en-GB" sz="1600" dirty="0" err="1">
                <a:latin typeface="Arial" panose="020B0604020202020204" pitchFamily="34" charset="0"/>
                <a:cs typeface="Arial" panose="020B0604020202020204" pitchFamily="34" charset="0"/>
              </a:rPr>
              <a:t>fetal</a:t>
            </a:r>
            <a:r>
              <a:rPr lang="en-GB" sz="1600" dirty="0">
                <a:latin typeface="Arial" panose="020B0604020202020204" pitchFamily="34" charset="0"/>
                <a:cs typeface="Arial" panose="020B0604020202020204" pitchFamily="34" charset="0"/>
              </a:rPr>
              <a:t> decompensation (asphyxia) and permanent brain damage or death (1.5 per 1,000 births(2)). In the UK, during labours at low risk, </a:t>
            </a:r>
            <a:r>
              <a:rPr lang="en-GB" sz="1600" dirty="0" err="1">
                <a:latin typeface="Arial" panose="020B0604020202020204" pitchFamily="34" charset="0"/>
                <a:cs typeface="Arial" panose="020B0604020202020204" pitchFamily="34" charset="0"/>
              </a:rPr>
              <a:t>fetal</a:t>
            </a:r>
            <a:r>
              <a:rPr lang="en-GB" sz="1600" dirty="0">
                <a:latin typeface="Arial" panose="020B0604020202020204" pitchFamily="34" charset="0"/>
                <a:cs typeface="Arial" panose="020B0604020202020204" pitchFamily="34" charset="0"/>
              </a:rPr>
              <a:t> health is monitored by intermittent auscultation of the </a:t>
            </a:r>
            <a:r>
              <a:rPr lang="en-GB" sz="1600" dirty="0" err="1">
                <a:latin typeface="Arial" panose="020B0604020202020204" pitchFamily="34" charset="0"/>
                <a:cs typeface="Arial" panose="020B0604020202020204" pitchFamily="34" charset="0"/>
              </a:rPr>
              <a:t>fetal</a:t>
            </a:r>
            <a:r>
              <a:rPr lang="en-GB" sz="1600" dirty="0">
                <a:latin typeface="Arial" panose="020B0604020202020204" pitchFamily="34" charset="0"/>
                <a:cs typeface="Arial" panose="020B0604020202020204" pitchFamily="34" charset="0"/>
              </a:rPr>
              <a:t> heart using a handheld Doppler ultrasound device; while in the large proportion of women with associated risk factors, </a:t>
            </a:r>
            <a:r>
              <a:rPr lang="en-GB" sz="1600" dirty="0" err="1">
                <a:latin typeface="Arial" panose="020B0604020202020204" pitchFamily="34" charset="0"/>
                <a:cs typeface="Arial" panose="020B0604020202020204" pitchFamily="34" charset="0"/>
              </a:rPr>
              <a:t>cardiotocography</a:t>
            </a:r>
            <a:r>
              <a:rPr lang="en-GB" sz="1600" dirty="0">
                <a:latin typeface="Arial" panose="020B0604020202020204" pitchFamily="34" charset="0"/>
                <a:cs typeface="Arial" panose="020B0604020202020204" pitchFamily="34" charset="0"/>
              </a:rPr>
              <a:t> (CTG) is adopted, providing continuous monitoring of the </a:t>
            </a:r>
            <a:r>
              <a:rPr lang="en-GB" sz="1600" dirty="0" err="1">
                <a:latin typeface="Arial" panose="020B0604020202020204" pitchFamily="34" charset="0"/>
                <a:cs typeface="Arial" panose="020B0604020202020204" pitchFamily="34" charset="0"/>
              </a:rPr>
              <a:t>fetal</a:t>
            </a:r>
            <a:r>
              <a:rPr lang="en-GB" sz="1600" dirty="0">
                <a:latin typeface="Arial" panose="020B0604020202020204" pitchFamily="34" charset="0"/>
                <a:cs typeface="Arial" panose="020B0604020202020204" pitchFamily="34" charset="0"/>
              </a:rPr>
              <a:t> heart rate and uterine contractions. CTG is used worldwide to detect </a:t>
            </a:r>
            <a:r>
              <a:rPr lang="en-GB" sz="1600" dirty="0" err="1">
                <a:latin typeface="Arial" panose="020B0604020202020204" pitchFamily="34" charset="0"/>
                <a:cs typeface="Arial" panose="020B0604020202020204" pitchFamily="34" charset="0"/>
              </a:rPr>
              <a:t>fetuses</a:t>
            </a:r>
            <a:r>
              <a:rPr lang="en-GB" sz="1600" dirty="0">
                <a:latin typeface="Arial" panose="020B0604020202020204" pitchFamily="34" charset="0"/>
                <a:cs typeface="Arial" panose="020B0604020202020204" pitchFamily="34" charset="0"/>
              </a:rPr>
              <a:t> that may benefit from emergency operative delivery (Caesarean or instrumental vaginal birth).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 few ‘classic’ CTG patterns have been empirically identified: baseline, variability, accelerations and decelerations, forming the basis for current clinical practice that has “remained static” over 40 years(4-6). CTG interpretation in labour is unreliable(7,8) and, for certain CTG patterns, the disagreement in visual interpretation between experts reaches 100%(8).</a:t>
            </a:r>
          </a:p>
          <a:p>
            <a:r>
              <a:rPr lang="en-GB" sz="1600" dirty="0">
                <a:latin typeface="Arial" panose="020B0604020202020204" pitchFamily="34" charset="0"/>
                <a:cs typeface="Arial" panose="020B0604020202020204" pitchFamily="34" charset="0"/>
              </a:rPr>
              <a:t> </a:t>
            </a:r>
          </a:p>
        </p:txBody>
      </p:sp>
      <p:sp>
        <p:nvSpPr>
          <p:cNvPr id="3" name="Rectangle 2"/>
          <p:cNvSpPr/>
          <p:nvPr/>
        </p:nvSpPr>
        <p:spPr>
          <a:xfrm>
            <a:off x="8808836" y="5230729"/>
            <a:ext cx="2206053" cy="323165"/>
          </a:xfrm>
          <a:prstGeom prst="rect">
            <a:avLst/>
          </a:prstGeom>
        </p:spPr>
        <p:txBody>
          <a:bodyPr wrap="none">
            <a:spAutoFit/>
          </a:bodyPr>
          <a:lstStyle/>
          <a:p>
            <a:r>
              <a:rPr lang="en-GB" sz="1500" dirty="0">
                <a:latin typeface="Arial" panose="020B0604020202020204" pitchFamily="34" charset="0"/>
                <a:cs typeface="Arial" panose="020B0604020202020204" pitchFamily="34" charset="0"/>
              </a:rPr>
              <a:t>[Edited to make a point]</a:t>
            </a:r>
          </a:p>
        </p:txBody>
      </p:sp>
    </p:spTree>
    <p:extLst>
      <p:ext uri="{BB962C8B-B14F-4D97-AF65-F5344CB8AC3E}">
        <p14:creationId xmlns:p14="http://schemas.microsoft.com/office/powerpoint/2010/main" val="5880965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3148" y="573327"/>
            <a:ext cx="10687792" cy="5262979"/>
          </a:xfrm>
          <a:prstGeom prst="rect">
            <a:avLst/>
          </a:prstGeom>
        </p:spPr>
        <p:txBody>
          <a:bodyPr wrap="square">
            <a:spAutoFit/>
          </a:bodyPr>
          <a:lstStyle/>
          <a:p>
            <a:r>
              <a:rPr lang="en-GB" sz="1600" b="1" dirty="0">
                <a:latin typeface="Arial" panose="020B0604020202020204" pitchFamily="34" charset="0"/>
                <a:cs typeface="Arial" panose="020B0604020202020204" pitchFamily="34" charset="0"/>
              </a:rPr>
              <a:t>The Problem: Healthy Babies Die During Labour</a:t>
            </a:r>
          </a:p>
          <a:p>
            <a:r>
              <a:rPr lang="en-GB" sz="1600" dirty="0">
                <a:latin typeface="Arial" panose="020B0604020202020204" pitchFamily="34" charset="0"/>
                <a:cs typeface="Arial" panose="020B0604020202020204" pitchFamily="34" charset="0"/>
              </a:rPr>
              <a:t>In the UK, each year, about 100 healthy babies die(1) and about 1,100 sustain brain injury(2) during labour at term.  Nearly 50% of the NHS litigation bill is due to obstetric claims (£3.1bn in 2000-10), most of which relate to shortcomings in labour management and CTG interpretation(3). </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The Use of </a:t>
            </a:r>
            <a:r>
              <a:rPr lang="en-GB" sz="1600" b="1" dirty="0" err="1">
                <a:latin typeface="Arial" panose="020B0604020202020204" pitchFamily="34" charset="0"/>
                <a:cs typeface="Arial" panose="020B0604020202020204" pitchFamily="34" charset="0"/>
              </a:rPr>
              <a:t>Cardiotocography</a:t>
            </a:r>
            <a:r>
              <a:rPr lang="en-GB" sz="1600" b="1" dirty="0">
                <a:latin typeface="Arial" panose="020B0604020202020204" pitchFamily="34" charset="0"/>
                <a:cs typeface="Arial" panose="020B0604020202020204" pitchFamily="34" charset="0"/>
              </a:rPr>
              <a:t> (CTG)</a:t>
            </a:r>
          </a:p>
          <a:p>
            <a:r>
              <a:rPr lang="en-GB" sz="1600" dirty="0">
                <a:latin typeface="Arial" panose="020B0604020202020204" pitchFamily="34" charset="0"/>
                <a:cs typeface="Arial" panose="020B0604020202020204" pitchFamily="34" charset="0"/>
              </a:rPr>
              <a:t>During labour, </a:t>
            </a:r>
            <a:r>
              <a:rPr lang="en-GB" sz="1600" dirty="0" err="1">
                <a:latin typeface="Arial" panose="020B0604020202020204" pitchFamily="34" charset="0"/>
                <a:cs typeface="Arial" panose="020B0604020202020204" pitchFamily="34" charset="0"/>
              </a:rPr>
              <a:t>materno-fetal</a:t>
            </a:r>
            <a:r>
              <a:rPr lang="en-GB" sz="1600" dirty="0">
                <a:latin typeface="Arial" panose="020B0604020202020204" pitchFamily="34" charset="0"/>
                <a:cs typeface="Arial" panose="020B0604020202020204" pitchFamily="34" charset="0"/>
              </a:rPr>
              <a:t> respiratory exchange is transiently compromised by uterine contractions leading to reduced oxygen supply to the </a:t>
            </a:r>
            <a:r>
              <a:rPr lang="en-GB" sz="1600" dirty="0" err="1">
                <a:latin typeface="Arial" panose="020B0604020202020204" pitchFamily="34" charset="0"/>
                <a:cs typeface="Arial" panose="020B0604020202020204" pitchFamily="34" charset="0"/>
              </a:rPr>
              <a:t>fetus</a:t>
            </a:r>
            <a:r>
              <a:rPr lang="en-GB" sz="1600" dirty="0">
                <a:latin typeface="Arial" panose="020B0604020202020204" pitchFamily="34" charset="0"/>
                <a:cs typeface="Arial" panose="020B0604020202020204" pitchFamily="34" charset="0"/>
              </a:rPr>
              <a:t>. If the physiological state is overwhelmed, the </a:t>
            </a:r>
            <a:r>
              <a:rPr lang="en-GB" sz="1600" dirty="0" err="1">
                <a:latin typeface="Arial" panose="020B0604020202020204" pitchFamily="34" charset="0"/>
                <a:cs typeface="Arial" panose="020B0604020202020204" pitchFamily="34" charset="0"/>
              </a:rPr>
              <a:t>fetus</a:t>
            </a:r>
            <a:r>
              <a:rPr lang="en-GB" sz="1600" dirty="0">
                <a:latin typeface="Arial" panose="020B0604020202020204" pitchFamily="34" charset="0"/>
                <a:cs typeface="Arial" panose="020B0604020202020204" pitchFamily="34" charset="0"/>
              </a:rPr>
              <a:t> has to rely on adjusting its cardiac output, redistributing blood to prioritise the heart and brain, and adapting biochemically. Rarely, this leads to </a:t>
            </a:r>
            <a:r>
              <a:rPr lang="en-GB" sz="1600" dirty="0" err="1">
                <a:latin typeface="Arial" panose="020B0604020202020204" pitchFamily="34" charset="0"/>
                <a:cs typeface="Arial" panose="020B0604020202020204" pitchFamily="34" charset="0"/>
              </a:rPr>
              <a:t>fetal</a:t>
            </a:r>
            <a:r>
              <a:rPr lang="en-GB" sz="1600" dirty="0">
                <a:latin typeface="Arial" panose="020B0604020202020204" pitchFamily="34" charset="0"/>
                <a:cs typeface="Arial" panose="020B0604020202020204" pitchFamily="34" charset="0"/>
              </a:rPr>
              <a:t> decompensation (asphyxia) and permanent brain damage or death (1.5 per 1,000 births(2)). In the UK, during labours at low risk, </a:t>
            </a:r>
            <a:r>
              <a:rPr lang="en-GB" sz="1600" dirty="0" err="1">
                <a:latin typeface="Arial" panose="020B0604020202020204" pitchFamily="34" charset="0"/>
                <a:cs typeface="Arial" panose="020B0604020202020204" pitchFamily="34" charset="0"/>
              </a:rPr>
              <a:t>fetal</a:t>
            </a:r>
            <a:r>
              <a:rPr lang="en-GB" sz="1600" dirty="0">
                <a:latin typeface="Arial" panose="020B0604020202020204" pitchFamily="34" charset="0"/>
                <a:cs typeface="Arial" panose="020B0604020202020204" pitchFamily="34" charset="0"/>
              </a:rPr>
              <a:t> health is monitored by intermittent auscultation of the </a:t>
            </a:r>
            <a:r>
              <a:rPr lang="en-GB" sz="1600" dirty="0" err="1">
                <a:latin typeface="Arial" panose="020B0604020202020204" pitchFamily="34" charset="0"/>
                <a:cs typeface="Arial" panose="020B0604020202020204" pitchFamily="34" charset="0"/>
              </a:rPr>
              <a:t>fetal</a:t>
            </a:r>
            <a:r>
              <a:rPr lang="en-GB" sz="1600" dirty="0">
                <a:latin typeface="Arial" panose="020B0604020202020204" pitchFamily="34" charset="0"/>
                <a:cs typeface="Arial" panose="020B0604020202020204" pitchFamily="34" charset="0"/>
              </a:rPr>
              <a:t> heart using a handheld Doppler ultrasound device; while in the large proportion of women with associated risk factors, </a:t>
            </a:r>
            <a:r>
              <a:rPr lang="en-GB" sz="1600" dirty="0" err="1">
                <a:latin typeface="Arial" panose="020B0604020202020204" pitchFamily="34" charset="0"/>
                <a:cs typeface="Arial" panose="020B0604020202020204" pitchFamily="34" charset="0"/>
              </a:rPr>
              <a:t>cardiotocography</a:t>
            </a:r>
            <a:r>
              <a:rPr lang="en-GB" sz="1600" dirty="0">
                <a:latin typeface="Arial" panose="020B0604020202020204" pitchFamily="34" charset="0"/>
                <a:cs typeface="Arial" panose="020B0604020202020204" pitchFamily="34" charset="0"/>
              </a:rPr>
              <a:t> (CTG) is adopted, providing continuous monitoring of the </a:t>
            </a:r>
            <a:r>
              <a:rPr lang="en-GB" sz="1600" dirty="0" err="1">
                <a:latin typeface="Arial" panose="020B0604020202020204" pitchFamily="34" charset="0"/>
                <a:cs typeface="Arial" panose="020B0604020202020204" pitchFamily="34" charset="0"/>
              </a:rPr>
              <a:t>fetal</a:t>
            </a:r>
            <a:r>
              <a:rPr lang="en-GB" sz="1600" dirty="0">
                <a:latin typeface="Arial" panose="020B0604020202020204" pitchFamily="34" charset="0"/>
                <a:cs typeface="Arial" panose="020B0604020202020204" pitchFamily="34" charset="0"/>
              </a:rPr>
              <a:t> heart rate and uterine contractions. CTG is used worldwide to detect </a:t>
            </a:r>
            <a:r>
              <a:rPr lang="en-GB" sz="1600" dirty="0" err="1">
                <a:latin typeface="Arial" panose="020B0604020202020204" pitchFamily="34" charset="0"/>
                <a:cs typeface="Arial" panose="020B0604020202020204" pitchFamily="34" charset="0"/>
              </a:rPr>
              <a:t>fetuses</a:t>
            </a:r>
            <a:r>
              <a:rPr lang="en-GB" sz="1600" dirty="0">
                <a:latin typeface="Arial" panose="020B0604020202020204" pitchFamily="34" charset="0"/>
                <a:cs typeface="Arial" panose="020B0604020202020204" pitchFamily="34" charset="0"/>
              </a:rPr>
              <a:t> that may benefit from emergency operative delivery (Caesarean or instrumental vaginal birth). </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Current CTG Interpretation is Unreliable </a:t>
            </a:r>
          </a:p>
          <a:p>
            <a:r>
              <a:rPr lang="en-GB" sz="1600" dirty="0">
                <a:latin typeface="Arial" panose="020B0604020202020204" pitchFamily="34" charset="0"/>
                <a:cs typeface="Arial" panose="020B0604020202020204" pitchFamily="34" charset="0"/>
              </a:rPr>
              <a:t>A few ‘classic’ CTG patterns have been empirically identified: baseline, variability, accelerations and decelerations, forming the basis for current clinical practice that has “remained static” over 40 years(4-6). CTG interpretation in labour is unreliable(7,8) and, for certain CTG patterns, the disagreement in visual interpretation between experts reaches 100%(8).</a:t>
            </a:r>
          </a:p>
          <a:p>
            <a:r>
              <a:rPr lang="en-GB" sz="1600" dirty="0">
                <a:latin typeface="Arial" panose="020B0604020202020204" pitchFamily="34" charset="0"/>
                <a:cs typeface="Arial" panose="020B0604020202020204" pitchFamily="34" charset="0"/>
              </a:rPr>
              <a:t>									[Edited to make a point]</a:t>
            </a:r>
          </a:p>
        </p:txBody>
      </p:sp>
    </p:spTree>
    <p:extLst>
      <p:ext uri="{BB962C8B-B14F-4D97-AF65-F5344CB8AC3E}">
        <p14:creationId xmlns:p14="http://schemas.microsoft.com/office/powerpoint/2010/main" val="29323219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1238" y="1095706"/>
            <a:ext cx="6508385" cy="4524315"/>
          </a:xfrm>
          <a:prstGeom prst="rect">
            <a:avLst/>
          </a:prstGeom>
        </p:spPr>
        <p:txBody>
          <a:bodyPr wrap="none">
            <a:spAutoFit/>
          </a:bodyPr>
          <a:lstStyle/>
          <a:p>
            <a:endParaRPr lang="en-GB" sz="2400" dirty="0">
              <a:solidFill>
                <a:srgbClr val="00AA9E"/>
              </a:solidFill>
              <a:latin typeface="Arial" panose="020B0604020202020204" pitchFamily="34" charset="0"/>
              <a:cs typeface="Arial" panose="020B0604020202020204" pitchFamily="34" charset="0"/>
            </a:endParaRPr>
          </a:p>
          <a:p>
            <a:pPr marL="285750" indent="-285750">
              <a:buClr>
                <a:srgbClr val="2EA9B0"/>
              </a:buClr>
              <a:buSzPct val="150000"/>
              <a:buFont typeface="Arial" panose="020B0604020202020204" pitchFamily="34" charset="0"/>
              <a:buChar char="•"/>
            </a:pPr>
            <a:r>
              <a:rPr lang="en-GB" sz="2400" dirty="0">
                <a:latin typeface="Arial" panose="020B0604020202020204" pitchFamily="34" charset="0"/>
                <a:cs typeface="Arial" panose="020B0604020202020204" pitchFamily="34" charset="0"/>
              </a:rPr>
              <a:t>If you can, avoid new or specialist acronyms</a:t>
            </a:r>
          </a:p>
          <a:p>
            <a:pPr marL="285750" indent="-285750">
              <a:buClr>
                <a:srgbClr val="2EA9B0"/>
              </a:buClr>
              <a:buSzPct val="1500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Clr>
                <a:srgbClr val="2EA9B0"/>
              </a:buClr>
              <a:buSzPct val="150000"/>
              <a:buFont typeface="Arial" panose="020B0604020202020204" pitchFamily="34" charset="0"/>
              <a:buChar char="•"/>
            </a:pPr>
            <a:r>
              <a:rPr lang="en-GB" sz="2400" dirty="0">
                <a:latin typeface="Arial" panose="020B0604020202020204" pitchFamily="34" charset="0"/>
                <a:cs typeface="Arial" panose="020B0604020202020204" pitchFamily="34" charset="0"/>
              </a:rPr>
              <a:t>If repeated, define more than once</a:t>
            </a:r>
          </a:p>
          <a:p>
            <a:endParaRPr lang="en-GB" sz="2400" dirty="0">
              <a:solidFill>
                <a:srgbClr val="00AA9E"/>
              </a:solidFill>
              <a:latin typeface="Arial" panose="020B0604020202020204" pitchFamily="34" charset="0"/>
              <a:cs typeface="Arial" panose="020B0604020202020204" pitchFamily="34" charset="0"/>
            </a:endParaRPr>
          </a:p>
          <a:p>
            <a:endParaRPr lang="en-GB" sz="2400" dirty="0">
              <a:solidFill>
                <a:srgbClr val="00AA9E"/>
              </a:solidFill>
              <a:latin typeface="Arial" panose="020B0604020202020204" pitchFamily="34" charset="0"/>
              <a:cs typeface="Arial" panose="020B0604020202020204" pitchFamily="34" charset="0"/>
            </a:endParaRPr>
          </a:p>
          <a:p>
            <a:r>
              <a:rPr lang="en-US" sz="2400" dirty="0">
                <a:solidFill>
                  <a:srgbClr val="46A86C"/>
                </a:solidFill>
                <a:latin typeface="Arial" panose="020B0604020202020204" pitchFamily="34" charset="0"/>
                <a:cs typeface="Arial" panose="020B0604020202020204" pitchFamily="34" charset="0"/>
              </a:rPr>
              <a:t>Alphabet soup</a:t>
            </a:r>
          </a:p>
          <a:p>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case notes of CMHTs will be reviewed…’</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‘We will compare mean PANSS scores…’</a:t>
            </a:r>
            <a:endParaRPr lang="en-GB" sz="2400" dirty="0">
              <a:solidFill>
                <a:srgbClr val="00AA9E"/>
              </a:solidFill>
              <a:latin typeface="Arial" panose="020B0604020202020204" pitchFamily="34" charset="0"/>
              <a:cs typeface="Arial" panose="020B0604020202020204" pitchFamily="34" charset="0"/>
            </a:endParaRPr>
          </a:p>
        </p:txBody>
      </p:sp>
      <p:sp>
        <p:nvSpPr>
          <p:cNvPr id="4" name="TextBox 3"/>
          <p:cNvSpPr txBox="1"/>
          <p:nvPr/>
        </p:nvSpPr>
        <p:spPr>
          <a:xfrm>
            <a:off x="9535308" y="6105517"/>
            <a:ext cx="2155014"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‘Bad Application’ by Helen Lloyd, RDS South Central</a:t>
            </a:r>
            <a:endParaRPr lang="en-GB" sz="1000" dirty="0">
              <a:latin typeface="Arial" panose="020B0604020202020204" pitchFamily="34" charset="0"/>
              <a:cs typeface="Arial" panose="020B0604020202020204" pitchFamily="34" charset="0"/>
            </a:endParaRPr>
          </a:p>
        </p:txBody>
      </p:sp>
      <p:sp>
        <p:nvSpPr>
          <p:cNvPr id="8" name="Rectangle 7"/>
          <p:cNvSpPr/>
          <p:nvPr/>
        </p:nvSpPr>
        <p:spPr>
          <a:xfrm>
            <a:off x="1151238" y="440457"/>
            <a:ext cx="7596951" cy="1200329"/>
          </a:xfrm>
          <a:prstGeom prst="rect">
            <a:avLst/>
          </a:prstGeom>
        </p:spPr>
        <p:txBody>
          <a:bodyPr wrap="none">
            <a:spAutoFit/>
          </a:bodyPr>
          <a:lstStyle/>
          <a:p>
            <a:r>
              <a:rPr lang="en-GB" sz="3600" b="1" dirty="0">
                <a:solidFill>
                  <a:srgbClr val="193E72"/>
                </a:solidFill>
                <a:latin typeface="Arial" panose="020B0604020202020204" pitchFamily="34" charset="0"/>
                <a:cs typeface="Arial" panose="020B0604020202020204" pitchFamily="34" charset="0"/>
              </a:rPr>
              <a:t>STYLE: </a:t>
            </a:r>
            <a:r>
              <a:rPr lang="en-GB" sz="3600" dirty="0">
                <a:solidFill>
                  <a:srgbClr val="2EA9B0"/>
                </a:solidFill>
                <a:latin typeface="Arial" panose="020B0604020202020204" pitchFamily="34" charset="0"/>
                <a:cs typeface="Arial" panose="020B0604020202020204" pitchFamily="34" charset="0"/>
              </a:rPr>
              <a:t>Keep It Easy to Understand</a:t>
            </a:r>
          </a:p>
          <a:p>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7037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995" y="548907"/>
            <a:ext cx="10972799" cy="4708981"/>
          </a:xfrm>
          <a:prstGeom prst="rect">
            <a:avLst/>
          </a:prstGeom>
        </p:spPr>
        <p:txBody>
          <a:bodyPr wrap="square">
            <a:spAutoFit/>
          </a:bodyPr>
          <a:lstStyle/>
          <a:p>
            <a:pPr marL="342900" indent="-342900">
              <a:buClr>
                <a:srgbClr val="2EA9B0"/>
              </a:buClr>
              <a:buSzPct val="1500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Limit use of overly technical language and ‘buzzwords’</a:t>
            </a:r>
          </a:p>
          <a:p>
            <a:pPr marL="285750" indent="-285750">
              <a:buClr>
                <a:srgbClr val="00AA9E"/>
              </a:buClr>
              <a:buSzPct val="1500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Clr>
                <a:srgbClr val="00AA9E"/>
              </a:buClr>
              <a:buSzPct val="1500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Clr>
                <a:srgbClr val="00AA9E"/>
              </a:buClr>
              <a:buSzPct val="1500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a:buClr>
                <a:srgbClr val="0000FF"/>
              </a:buClr>
              <a:buSzPct val="150000"/>
            </a:pPr>
            <a:r>
              <a:rPr lang="en-US" sz="2000" dirty="0">
                <a:solidFill>
                  <a:srgbClr val="46A86C"/>
                </a:solidFill>
                <a:latin typeface="Arial" panose="020B0604020202020204" pitchFamily="34" charset="0"/>
                <a:cs typeface="Arial" panose="020B0604020202020204" pitchFamily="34" charset="0"/>
              </a:rPr>
              <a:t>Tech Speak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“Post colloquial discourse modulation protocol for user status enhancement. It's a referential system for functional-structural, microscopically specific macroscopic-object </a:t>
            </a:r>
            <a:r>
              <a:rPr lang="en-US" sz="2000" dirty="0" err="1">
                <a:latin typeface="Arial" panose="020B0604020202020204" pitchFamily="34" charset="0"/>
                <a:cs typeface="Arial" panose="020B0604020202020204" pitchFamily="34" charset="0"/>
              </a:rPr>
              <a:t>redesignation</a:t>
            </a:r>
            <a:r>
              <a:rPr lang="en-US" sz="2000" dirty="0">
                <a:latin typeface="Arial" panose="020B0604020202020204" pitchFamily="34" charset="0"/>
                <a:cs typeface="Arial" panose="020B0604020202020204" pitchFamily="34" charset="0"/>
              </a:rPr>
              <a:t>. It's a universal semantic transformation procedure. It's a holophrastic technocratic sociolect. It's a meta-semiotic mode for task specific nomenclature." Get the idea? </a:t>
            </a:r>
          </a:p>
          <a:p>
            <a:pPr>
              <a:buClr>
                <a:srgbClr val="0000FF"/>
              </a:buClr>
              <a:buSzPct val="150000"/>
            </a:pPr>
            <a:endParaRPr lang="en-US" sz="2000" dirty="0">
              <a:latin typeface="Arial" panose="020B0604020202020204" pitchFamily="34" charset="0"/>
              <a:cs typeface="Arial" panose="020B0604020202020204" pitchFamily="34" charset="0"/>
            </a:endParaRPr>
          </a:p>
          <a:p>
            <a:pPr>
              <a:buClr>
                <a:srgbClr val="0000FF"/>
              </a:buClr>
              <a:buSzPct val="150000"/>
            </a:pPr>
            <a:r>
              <a:rPr lang="en-US" sz="2000" dirty="0">
                <a:solidFill>
                  <a:srgbClr val="46A86C"/>
                </a:solidFill>
                <a:latin typeface="Arial" panose="020B0604020202020204" pitchFamily="34" charset="0"/>
                <a:cs typeface="Arial" panose="020B0604020202020204" pitchFamily="34" charset="0"/>
              </a:rPr>
              <a:t>Buzzword</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An important-sounding word or phrase connected with a </a:t>
            </a:r>
            <a:r>
              <a:rPr lang="en-US" sz="2000" dirty="0" err="1">
                <a:latin typeface="Arial" panose="020B0604020202020204" pitchFamily="34" charset="0"/>
                <a:cs typeface="Arial" panose="020B0604020202020204" pitchFamily="34" charset="0"/>
              </a:rPr>
              <a:t>specialised</a:t>
            </a:r>
            <a:r>
              <a:rPr lang="en-US" sz="2000" dirty="0">
                <a:latin typeface="Arial" panose="020B0604020202020204" pitchFamily="34" charset="0"/>
                <a:cs typeface="Arial" panose="020B0604020202020204" pitchFamily="34" charset="0"/>
              </a:rPr>
              <a:t> field or group that is used primarily to impress laypersons: “‘Sensitivity’ is the buzzword in the beauty industry this fall.” </a:t>
            </a:r>
          </a:p>
          <a:p>
            <a:pPr>
              <a:buClr>
                <a:srgbClr val="0000FF"/>
              </a:buClr>
              <a:buSzPct val="150000"/>
            </a:pPr>
            <a:endParaRPr lang="en-US" sz="2200" dirty="0">
              <a:latin typeface="Arial" panose="020B0604020202020204" pitchFamily="34" charset="0"/>
              <a:cs typeface="Arial" panose="020B0604020202020204" pitchFamily="34" charset="0"/>
            </a:endParaRPr>
          </a:p>
        </p:txBody>
      </p:sp>
      <p:sp>
        <p:nvSpPr>
          <p:cNvPr id="4" name="Rectangle 3"/>
          <p:cNvSpPr/>
          <p:nvPr/>
        </p:nvSpPr>
        <p:spPr>
          <a:xfrm>
            <a:off x="8529850" y="6188644"/>
            <a:ext cx="3294529" cy="400110"/>
          </a:xfrm>
          <a:prstGeom prst="rect">
            <a:avLst/>
          </a:prstGeom>
        </p:spPr>
        <p:txBody>
          <a:bodyPr wrap="square">
            <a:spAutoFit/>
          </a:bodyPr>
          <a:lstStyle/>
          <a:p>
            <a:r>
              <a:rPr lang="en-GB" sz="100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Tech Speak’ as defined by Edward Tenner (1986) </a:t>
            </a:r>
            <a:r>
              <a:rPr lang="en-US" sz="1000" i="1" dirty="0">
                <a:latin typeface="Arial" panose="020B0604020202020204" pitchFamily="34" charset="0"/>
                <a:cs typeface="Arial" panose="020B0604020202020204" pitchFamily="34" charset="0"/>
              </a:rPr>
              <a:t>Tech Speak,</a:t>
            </a:r>
            <a:r>
              <a:rPr lang="en-US" sz="1000" dirty="0">
                <a:latin typeface="Arial" panose="020B0604020202020204" pitchFamily="34" charset="0"/>
                <a:cs typeface="Arial" panose="020B0604020202020204" pitchFamily="34" charset="0"/>
              </a:rPr>
              <a:t> Random House</a:t>
            </a:r>
          </a:p>
        </p:txBody>
      </p:sp>
    </p:spTree>
    <p:extLst>
      <p:ext uri="{BB962C8B-B14F-4D97-AF65-F5344CB8AC3E}">
        <p14:creationId xmlns:p14="http://schemas.microsoft.com/office/powerpoint/2010/main" val="34097285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5020" y="1263700"/>
            <a:ext cx="8139386" cy="4401205"/>
          </a:xfrm>
          <a:prstGeom prst="rect">
            <a:avLst/>
          </a:prstGeom>
          <a:noFill/>
        </p:spPr>
        <p:txBody>
          <a:bodyPr wrap="square" rtlCol="0">
            <a:spAutoFit/>
          </a:bodyPr>
          <a:lstStyle/>
          <a:p>
            <a:pPr marL="285750" indent="-285750">
              <a:buClr>
                <a:srgbClr val="2EA9B0"/>
              </a:buClr>
              <a:buSzPct val="150000"/>
              <a:buFont typeface="Arial" panose="020B0604020202020204" pitchFamily="34" charset="0"/>
              <a:buChar char="•"/>
            </a:pPr>
            <a:r>
              <a:rPr lang="en-GB" sz="2000" dirty="0">
                <a:latin typeface="Arial" panose="020B0604020202020204" pitchFamily="34" charset="0"/>
                <a:cs typeface="Arial" panose="020B0604020202020204" pitchFamily="34" charset="0"/>
              </a:rPr>
              <a:t>Between sections, e.g. common error: meandering objectives</a:t>
            </a:r>
          </a:p>
          <a:p>
            <a:pPr marL="285750" indent="-285750">
              <a:buClr>
                <a:srgbClr val="2EA9B0"/>
              </a:buClr>
              <a:buSzPct val="1500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buClr>
                <a:srgbClr val="2EA9B0"/>
              </a:buClr>
              <a:buSzPct val="150000"/>
            </a:pPr>
            <a:r>
              <a:rPr lang="en-GB" sz="2000" dirty="0">
                <a:latin typeface="Arial" panose="020B0604020202020204" pitchFamily="34" charset="0"/>
                <a:cs typeface="Arial" panose="020B0604020202020204" pitchFamily="34" charset="0"/>
              </a:rPr>
              <a:t> </a:t>
            </a:r>
          </a:p>
          <a:p>
            <a:pPr marL="285750" indent="-285750">
              <a:buClr>
                <a:srgbClr val="00AA9E"/>
              </a:buClr>
              <a:buSzPct val="150000"/>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a:p>
            <a:pPr marL="285750" indent="-285750">
              <a:buClr>
                <a:srgbClr val="00AA9E"/>
              </a:buClr>
              <a:buSzPct val="150000"/>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a:p>
            <a:pPr marL="285750" indent="-285750">
              <a:buClr>
                <a:srgbClr val="00AA9E"/>
              </a:buClr>
              <a:buSzPct val="150000"/>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a:p>
            <a:pPr marL="285750" indent="-285750">
              <a:buClr>
                <a:srgbClr val="00AA9E"/>
              </a:buClr>
              <a:buSzPct val="150000"/>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a:p>
            <a:pPr marL="285750" indent="-285750">
              <a:buClr>
                <a:srgbClr val="00AA9E"/>
              </a:buClr>
              <a:buSzPct val="150000"/>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a:p>
            <a:pPr marL="285750" indent="-285750">
              <a:buClr>
                <a:srgbClr val="00AA9E"/>
              </a:buClr>
              <a:buSzPct val="150000"/>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a:p>
            <a:pPr marL="285750" indent="-285750">
              <a:buClr>
                <a:srgbClr val="00AA9E"/>
              </a:buClr>
              <a:buSzPct val="150000"/>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a:p>
            <a:pPr marL="285750" indent="-285750">
              <a:buClr>
                <a:srgbClr val="00AA9E"/>
              </a:buClr>
              <a:buSzPct val="150000"/>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a:p>
            <a:pPr marL="285750" indent="-285750">
              <a:buClr>
                <a:srgbClr val="00AA9E"/>
              </a:buClr>
              <a:buSzPct val="150000"/>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a:p>
            <a:pPr marL="285750" indent="-285750">
              <a:buClr>
                <a:srgbClr val="2EA9B0"/>
              </a:buClr>
              <a:buSzPct val="1500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Clr>
                <a:srgbClr val="2EA9B0"/>
              </a:buClr>
              <a:buSzPct val="150000"/>
              <a:buFont typeface="Arial" panose="020B0604020202020204" pitchFamily="34" charset="0"/>
              <a:buChar char="•"/>
            </a:pPr>
            <a:r>
              <a:rPr lang="en-GB" sz="2000" dirty="0">
                <a:latin typeface="Arial" panose="020B0604020202020204" pitchFamily="34" charset="0"/>
                <a:cs typeface="Arial" panose="020B0604020202020204" pitchFamily="34" charset="0"/>
              </a:rPr>
              <a:t>In use of terms, e.g. ‘Directorate’, ‘Unit’, ‘Ward’</a:t>
            </a:r>
            <a:endParaRPr lang="en-GB" sz="2000" b="1" dirty="0">
              <a:latin typeface="Arial" panose="020B0604020202020204" pitchFamily="34" charset="0"/>
              <a:cs typeface="Arial" panose="020B0604020202020204" pitchFamily="34" charset="0"/>
            </a:endParaRPr>
          </a:p>
        </p:txBody>
      </p:sp>
      <p:sp>
        <p:nvSpPr>
          <p:cNvPr id="24" name="Rectangle 23"/>
          <p:cNvSpPr/>
          <p:nvPr/>
        </p:nvSpPr>
        <p:spPr>
          <a:xfrm>
            <a:off x="1105020" y="553551"/>
            <a:ext cx="5083443" cy="646331"/>
          </a:xfrm>
          <a:prstGeom prst="rect">
            <a:avLst/>
          </a:prstGeom>
        </p:spPr>
        <p:txBody>
          <a:bodyPr wrap="none">
            <a:spAutoFit/>
          </a:bodyPr>
          <a:lstStyle/>
          <a:p>
            <a:r>
              <a:rPr lang="en-GB" sz="3600" b="1" dirty="0">
                <a:solidFill>
                  <a:srgbClr val="193E72"/>
                </a:solidFill>
                <a:latin typeface="Arial" panose="020B0604020202020204" pitchFamily="34" charset="0"/>
                <a:cs typeface="Arial" panose="020B0604020202020204" pitchFamily="34" charset="0"/>
              </a:rPr>
              <a:t>STYLE:	</a:t>
            </a:r>
            <a:r>
              <a:rPr lang="en-GB" sz="3600" dirty="0">
                <a:solidFill>
                  <a:srgbClr val="2EA9B0"/>
                </a:solidFill>
                <a:latin typeface="Arial" panose="020B0604020202020204" pitchFamily="34" charset="0"/>
                <a:cs typeface="Arial" panose="020B0604020202020204" pitchFamily="34" charset="0"/>
              </a:rPr>
              <a:t>Be Consistent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035" y="1908612"/>
            <a:ext cx="4580655" cy="3040776"/>
          </a:xfrm>
          <a:prstGeom prst="rect">
            <a:avLst/>
          </a:prstGeom>
        </p:spPr>
      </p:pic>
      <p:pic>
        <p:nvPicPr>
          <p:cNvPr id="1028" name="Picture 4" descr="http://images.clipartpanda.com/person-thinking-with-question-mark-questioning-ma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552871" y="3911497"/>
            <a:ext cx="958748" cy="17534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552871" y="6149814"/>
            <a:ext cx="1352579"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Picture: NASA</a:t>
            </a:r>
          </a:p>
        </p:txBody>
      </p:sp>
    </p:spTree>
    <p:extLst>
      <p:ext uri="{BB962C8B-B14F-4D97-AF65-F5344CB8AC3E}">
        <p14:creationId xmlns:p14="http://schemas.microsoft.com/office/powerpoint/2010/main" val="16529390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939" y="617208"/>
            <a:ext cx="5040808" cy="646331"/>
          </a:xfrm>
          <a:prstGeom prst="rect">
            <a:avLst/>
          </a:prstGeom>
          <a:noFill/>
        </p:spPr>
        <p:txBody>
          <a:bodyPr wrap="square" rtlCol="0">
            <a:spAutoFit/>
          </a:bodyPr>
          <a:lstStyle/>
          <a:p>
            <a:r>
              <a:rPr lang="en-GB" sz="3600" dirty="0">
                <a:solidFill>
                  <a:srgbClr val="193E72"/>
                </a:solidFill>
                <a:latin typeface="Arial" panose="020B0604020202020204" pitchFamily="34" charset="0"/>
                <a:cs typeface="Arial" panose="020B0604020202020204" pitchFamily="34" charset="0"/>
              </a:rPr>
              <a:t>Literary Interlude</a:t>
            </a:r>
          </a:p>
        </p:txBody>
      </p:sp>
      <p:pic>
        <p:nvPicPr>
          <p:cNvPr id="3" name="Picture 4" descr="woman%20reading%20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7497" y="356231"/>
            <a:ext cx="2160240" cy="8280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82366" y="1593969"/>
            <a:ext cx="9969109"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‘There was </a:t>
            </a:r>
            <a:r>
              <a:rPr lang="en-GB" sz="2400" dirty="0" err="1">
                <a:latin typeface="Arial" panose="020B0604020202020204" pitchFamily="34" charset="0"/>
                <a:cs typeface="Arial" panose="020B0604020202020204" pitchFamily="34" charset="0"/>
              </a:rPr>
              <a:t>Eru</a:t>
            </a:r>
            <a:r>
              <a:rPr lang="en-GB" sz="2400" dirty="0">
                <a:latin typeface="Arial" panose="020B0604020202020204" pitchFamily="34" charset="0"/>
                <a:cs typeface="Arial" panose="020B0604020202020204" pitchFamily="34" charset="0"/>
              </a:rPr>
              <a:t>, the One, who in </a:t>
            </a:r>
            <a:r>
              <a:rPr lang="en-GB" sz="2400" dirty="0" err="1">
                <a:latin typeface="Arial" panose="020B0604020202020204" pitchFamily="34" charset="0"/>
                <a:cs typeface="Arial" panose="020B0604020202020204" pitchFamily="34" charset="0"/>
              </a:rPr>
              <a:t>Arda</a:t>
            </a:r>
            <a:r>
              <a:rPr lang="en-GB" sz="2400" dirty="0">
                <a:latin typeface="Arial" panose="020B0604020202020204" pitchFamily="34" charset="0"/>
                <a:cs typeface="Arial" panose="020B0604020202020204" pitchFamily="34" charset="0"/>
              </a:rPr>
              <a:t> is called </a:t>
            </a:r>
            <a:r>
              <a:rPr lang="en-GB" sz="2400" dirty="0" err="1">
                <a:latin typeface="Arial" panose="020B0604020202020204" pitchFamily="34" charset="0"/>
                <a:cs typeface="Arial" panose="020B0604020202020204" pitchFamily="34" charset="0"/>
              </a:rPr>
              <a:t>Illuvatar</a:t>
            </a:r>
            <a:r>
              <a:rPr lang="en-GB" sz="2400" dirty="0">
                <a:latin typeface="Arial" panose="020B0604020202020204" pitchFamily="34" charset="0"/>
                <a:cs typeface="Arial" panose="020B0604020202020204" pitchFamily="34" charset="0"/>
              </a:rPr>
              <a:t>; and he made first the </a:t>
            </a:r>
            <a:r>
              <a:rPr lang="en-GB" sz="2400" dirty="0" err="1">
                <a:latin typeface="Arial" panose="020B0604020202020204" pitchFamily="34" charset="0"/>
                <a:cs typeface="Arial" panose="020B0604020202020204" pitchFamily="34" charset="0"/>
              </a:rPr>
              <a:t>Ainur</a:t>
            </a:r>
            <a:r>
              <a:rPr lang="en-GB" sz="2400" dirty="0">
                <a:latin typeface="Arial" panose="020B0604020202020204" pitchFamily="34" charset="0"/>
                <a:cs typeface="Arial" panose="020B0604020202020204" pitchFamily="34" charset="0"/>
              </a:rPr>
              <a:t>, the Holy Ones, that were the offspring of his thought, and they were with him before aught else was made…’</a:t>
            </a:r>
          </a:p>
          <a:p>
            <a:endParaRPr lang="en-GB" sz="2400" dirty="0">
              <a:latin typeface="Arial" panose="020B0604020202020204" pitchFamily="34" charset="0"/>
              <a:cs typeface="Arial" panose="020B0604020202020204" pitchFamily="34" charset="0"/>
            </a:endParaRPr>
          </a:p>
        </p:txBody>
      </p:sp>
      <p:sp>
        <p:nvSpPr>
          <p:cNvPr id="5" name="Rectangle 4"/>
          <p:cNvSpPr/>
          <p:nvPr/>
        </p:nvSpPr>
        <p:spPr>
          <a:xfrm>
            <a:off x="1182366" y="3009740"/>
            <a:ext cx="4567276" cy="461665"/>
          </a:xfrm>
          <a:prstGeom prst="rect">
            <a:avLst/>
          </a:prstGeom>
        </p:spPr>
        <p:txBody>
          <a:bodyPr wrap="none">
            <a:spAutoFit/>
          </a:bodyPr>
          <a:lstStyle/>
          <a:p>
            <a:r>
              <a:rPr lang="en-GB" sz="2400" dirty="0">
                <a:solidFill>
                  <a:srgbClr val="2EA9B0"/>
                </a:solidFill>
                <a:latin typeface="Arial" panose="020B0604020202020204" pitchFamily="34" charset="0"/>
                <a:cs typeface="Arial" panose="020B0604020202020204" pitchFamily="34" charset="0"/>
              </a:rPr>
              <a:t>J.R.R. Tolkien – </a:t>
            </a:r>
            <a:r>
              <a:rPr lang="en-GB" sz="2400" i="1" dirty="0">
                <a:solidFill>
                  <a:srgbClr val="2EA9B0"/>
                </a:solidFill>
                <a:latin typeface="Arial" panose="020B0604020202020204" pitchFamily="34" charset="0"/>
                <a:cs typeface="Arial" panose="020B0604020202020204" pitchFamily="34" charset="0"/>
              </a:rPr>
              <a:t>The </a:t>
            </a:r>
            <a:r>
              <a:rPr lang="en-GB" sz="2400" i="1" dirty="0" err="1">
                <a:solidFill>
                  <a:srgbClr val="2EA9B0"/>
                </a:solidFill>
                <a:latin typeface="Arial" panose="020B0604020202020204" pitchFamily="34" charset="0"/>
                <a:cs typeface="Arial" panose="020B0604020202020204" pitchFamily="34" charset="0"/>
              </a:rPr>
              <a:t>Silmarillion</a:t>
            </a:r>
            <a:endParaRPr lang="en-GB" sz="2400" i="1" dirty="0">
              <a:solidFill>
                <a:srgbClr val="2EA9B0"/>
              </a:solidFill>
              <a:latin typeface="Arial" panose="020B0604020202020204" pitchFamily="34" charset="0"/>
              <a:cs typeface="Arial" panose="020B0604020202020204" pitchFamily="34" charset="0"/>
            </a:endParaRPr>
          </a:p>
        </p:txBody>
      </p:sp>
      <p:sp>
        <p:nvSpPr>
          <p:cNvPr id="8" name="TextBox 7"/>
          <p:cNvSpPr txBox="1"/>
          <p:nvPr/>
        </p:nvSpPr>
        <p:spPr>
          <a:xfrm>
            <a:off x="6746882" y="6151315"/>
            <a:ext cx="1368152"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Clipartpanda.com</a:t>
            </a:r>
          </a:p>
        </p:txBody>
      </p:sp>
      <p:pic>
        <p:nvPicPr>
          <p:cNvPr id="1026" name="Picture 2" descr="Lord of the Rings: Morgoth and Fingolfin - Audio Responsive Wallpaper En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3401" y="2632283"/>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596960" y="6151315"/>
            <a:ext cx="2850777" cy="400110"/>
          </a:xfrm>
          <a:prstGeom prst="rect">
            <a:avLst/>
          </a:prstGeom>
        </p:spPr>
        <p:txBody>
          <a:bodyPr wrap="square">
            <a:spAutoFit/>
          </a:bodyPr>
          <a:lstStyle/>
          <a:p>
            <a:r>
              <a:rPr lang="en-GB" sz="1000" dirty="0">
                <a:latin typeface="Arial" panose="020B0604020202020204" pitchFamily="34" charset="0"/>
                <a:cs typeface="Arial" panose="020B0604020202020204" pitchFamily="34" charset="0"/>
                <a:hlinkClick r:id="rId4"/>
              </a:rPr>
              <a:t>https://www.wallpaperenginefree.com/2018/08/lord-of-rings-morgoth-and-fingolfin.html</a:t>
            </a:r>
            <a:endParaRPr lang="en-GB" sz="1000" dirty="0">
              <a:latin typeface="Arial" panose="020B0604020202020204" pitchFamily="34" charset="0"/>
              <a:cs typeface="Arial" panose="020B0604020202020204" pitchFamily="34" charset="0"/>
            </a:endParaRPr>
          </a:p>
        </p:txBody>
      </p:sp>
      <p:sp>
        <p:nvSpPr>
          <p:cNvPr id="7" name="TextBox 6"/>
          <p:cNvSpPr txBox="1"/>
          <p:nvPr/>
        </p:nvSpPr>
        <p:spPr>
          <a:xfrm>
            <a:off x="6593997" y="5348842"/>
            <a:ext cx="2178423" cy="307777"/>
          </a:xfrm>
          <a:prstGeom prst="rect">
            <a:avLst/>
          </a:prstGeom>
          <a:noFill/>
        </p:spPr>
        <p:txBody>
          <a:bodyPr wrap="square" rtlCol="0">
            <a:spAutoFit/>
          </a:bodyPr>
          <a:lstStyle/>
          <a:p>
            <a:r>
              <a:rPr lang="en-GB" dirty="0" err="1">
                <a:solidFill>
                  <a:srgbClr val="6667AD"/>
                </a:solidFill>
                <a:latin typeface="Arial" panose="020B0604020202020204" pitchFamily="34" charset="0"/>
                <a:cs typeface="Arial" panose="020B0604020202020204" pitchFamily="34" charset="0"/>
              </a:rPr>
              <a:t>Melkor</a:t>
            </a:r>
            <a:r>
              <a:rPr lang="en-GB" dirty="0">
                <a:solidFill>
                  <a:srgbClr val="6667AD"/>
                </a:solidFill>
                <a:latin typeface="Arial" panose="020B0604020202020204" pitchFamily="34" charset="0"/>
                <a:cs typeface="Arial" panose="020B0604020202020204" pitchFamily="34" charset="0"/>
              </a:rPr>
              <a:t> or </a:t>
            </a:r>
            <a:r>
              <a:rPr lang="en-GB" dirty="0" err="1">
                <a:solidFill>
                  <a:srgbClr val="6667AD"/>
                </a:solidFill>
                <a:latin typeface="Arial" panose="020B0604020202020204" pitchFamily="34" charset="0"/>
                <a:cs typeface="Arial" panose="020B0604020202020204" pitchFamily="34" charset="0"/>
              </a:rPr>
              <a:t>Morgoth</a:t>
            </a:r>
            <a:r>
              <a:rPr lang="en-GB" dirty="0">
                <a:solidFill>
                  <a:srgbClr val="6667AD"/>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8239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homepage.ntlworld.com/andrew.lipson/escher/relativ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118" y="1160560"/>
            <a:ext cx="4657647" cy="45048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422159" y="6142433"/>
            <a:ext cx="216024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Escher, Relativity, 1953 Wikimedia</a:t>
            </a:r>
          </a:p>
        </p:txBody>
      </p:sp>
      <p:sp>
        <p:nvSpPr>
          <p:cNvPr id="6" name="Rectangle 5"/>
          <p:cNvSpPr/>
          <p:nvPr/>
        </p:nvSpPr>
        <p:spPr>
          <a:xfrm>
            <a:off x="1053436" y="560395"/>
            <a:ext cx="6336704" cy="1200329"/>
          </a:xfrm>
          <a:prstGeom prst="rect">
            <a:avLst/>
          </a:prstGeom>
        </p:spPr>
        <p:txBody>
          <a:bodyPr wrap="square">
            <a:spAutoFit/>
          </a:bodyPr>
          <a:lstStyle/>
          <a:p>
            <a:r>
              <a:rPr lang="en-GB" sz="3600" b="1" dirty="0">
                <a:solidFill>
                  <a:srgbClr val="193E72"/>
                </a:solidFill>
                <a:latin typeface="Arial" panose="020B0604020202020204" pitchFamily="34" charset="0"/>
                <a:cs typeface="Arial" panose="020B0604020202020204" pitchFamily="34" charset="0"/>
              </a:rPr>
              <a:t>STYLE: </a:t>
            </a:r>
            <a:r>
              <a:rPr lang="en-GB" sz="3600" dirty="0">
                <a:solidFill>
                  <a:srgbClr val="2EA9B0"/>
                </a:solidFill>
                <a:latin typeface="Arial" panose="020B0604020202020204" pitchFamily="34" charset="0"/>
                <a:cs typeface="Arial" panose="020B0604020202020204" pitchFamily="34" charset="0"/>
              </a:rPr>
              <a:t>Be Logical</a:t>
            </a:r>
          </a:p>
          <a:p>
            <a:endParaRPr lang="en-GB" sz="3600" b="1" dirty="0">
              <a:solidFill>
                <a:srgbClr val="193E72"/>
              </a:solidFill>
              <a:latin typeface="Arial" panose="020B0604020202020204" pitchFamily="34" charset="0"/>
              <a:cs typeface="Arial" panose="020B0604020202020204" pitchFamily="34" charset="0"/>
            </a:endParaRPr>
          </a:p>
        </p:txBody>
      </p:sp>
      <p:sp>
        <p:nvSpPr>
          <p:cNvPr id="2" name="Rectangle 1"/>
          <p:cNvSpPr/>
          <p:nvPr/>
        </p:nvSpPr>
        <p:spPr>
          <a:xfrm>
            <a:off x="1127008" y="1991953"/>
            <a:ext cx="4968992" cy="2308324"/>
          </a:xfrm>
          <a:prstGeom prst="rect">
            <a:avLst/>
          </a:prstGeom>
        </p:spPr>
        <p:txBody>
          <a:bodyPr wrap="square">
            <a:spAutoFit/>
          </a:bodyPr>
          <a:lstStyle/>
          <a:p>
            <a:pPr marL="536575" indent="-536575">
              <a:buClr>
                <a:srgbClr val="2EA9B0"/>
              </a:buClr>
              <a:buSzPct val="150000"/>
              <a:buFont typeface="Arial" panose="020B0604020202020204" pitchFamily="34" charset="0"/>
              <a:buChar char="•"/>
            </a:pPr>
            <a:r>
              <a:rPr lang="en-GB" sz="2400" dirty="0">
                <a:latin typeface="Arial" panose="020B0604020202020204" pitchFamily="34" charset="0"/>
                <a:cs typeface="Arial" panose="020B0604020202020204" pitchFamily="34" charset="0"/>
              </a:rPr>
              <a:t>Logical arguments</a:t>
            </a:r>
          </a:p>
          <a:p>
            <a:pPr marL="536575" indent="-536575">
              <a:buClr>
                <a:srgbClr val="2EA9B0"/>
              </a:buClr>
              <a:buSzPct val="1500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536575" indent="-536575">
              <a:buClr>
                <a:srgbClr val="2EA9B0"/>
              </a:buClr>
              <a:buSzPct val="150000"/>
              <a:buFont typeface="Arial" panose="020B0604020202020204" pitchFamily="34" charset="0"/>
              <a:buChar char="•"/>
            </a:pPr>
            <a:r>
              <a:rPr lang="en-GB" sz="2400" dirty="0">
                <a:latin typeface="Arial" panose="020B0604020202020204" pitchFamily="34" charset="0"/>
                <a:cs typeface="Arial" panose="020B0604020202020204" pitchFamily="34" charset="0"/>
              </a:rPr>
              <a:t>Logical flow of sentences, paragraphs, sections</a:t>
            </a:r>
          </a:p>
          <a:p>
            <a:pPr marL="536575" indent="-536575">
              <a:buClr>
                <a:srgbClr val="2EA9B0"/>
              </a:buClr>
              <a:buSzPct val="1500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536575" indent="-536575">
              <a:buClr>
                <a:srgbClr val="2EA9B0"/>
              </a:buClr>
              <a:buSzPct val="150000"/>
              <a:buFont typeface="Arial" panose="020B0604020202020204" pitchFamily="34" charset="0"/>
              <a:buChar char="•"/>
            </a:pPr>
            <a:r>
              <a:rPr lang="en-GB" sz="2400" dirty="0">
                <a:latin typeface="Arial" panose="020B0604020202020204" pitchFamily="34" charset="0"/>
                <a:cs typeface="Arial" panose="020B0604020202020204" pitchFamily="34" charset="0"/>
              </a:rPr>
              <a:t>Don’t contradict yourself!</a:t>
            </a:r>
          </a:p>
        </p:txBody>
      </p:sp>
    </p:spTree>
    <p:extLst>
      <p:ext uri="{BB962C8B-B14F-4D97-AF65-F5344CB8AC3E}">
        <p14:creationId xmlns:p14="http://schemas.microsoft.com/office/powerpoint/2010/main" val="151885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05031" y="207751"/>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GB" dirty="0">
                <a:solidFill>
                  <a:srgbClr val="193E72"/>
                </a:solidFill>
                <a:latin typeface="Arial" panose="020B0604020202020204" pitchFamily="34" charset="0"/>
                <a:cs typeface="Arial" panose="020B0604020202020204" pitchFamily="34" charset="0"/>
              </a:rPr>
              <a:t>Funding Application Review:</a:t>
            </a:r>
          </a:p>
          <a:p>
            <a:r>
              <a:rPr lang="en-GB" dirty="0">
                <a:solidFill>
                  <a:srgbClr val="2EA9B0"/>
                </a:solidFill>
                <a:latin typeface="Arial" panose="020B0604020202020204" pitchFamily="34" charset="0"/>
                <a:cs typeface="Arial" panose="020B0604020202020204" pitchFamily="34" charset="0"/>
              </a:rPr>
              <a:t>Who are you writing for?</a:t>
            </a:r>
          </a:p>
        </p:txBody>
      </p:sp>
      <p:sp>
        <p:nvSpPr>
          <p:cNvPr id="11" name="TextBox 10"/>
          <p:cNvSpPr txBox="1"/>
          <p:nvPr/>
        </p:nvSpPr>
        <p:spPr>
          <a:xfrm>
            <a:off x="705031" y="1497897"/>
            <a:ext cx="8664385" cy="4315027"/>
          </a:xfrm>
          <a:prstGeom prst="rect">
            <a:avLst/>
          </a:prstGeom>
          <a:noFill/>
        </p:spPr>
        <p:txBody>
          <a:bodyPr wrap="square" rtlCol="0">
            <a:spAutoFit/>
          </a:bodyPr>
          <a:lstStyle/>
          <a:p>
            <a:pPr marL="342900" indent="-342900">
              <a:lnSpc>
                <a:spcPct val="140000"/>
              </a:lnSpc>
              <a:buClr>
                <a:srgbClr val="2EA9B0"/>
              </a:buClr>
              <a:buSzPct val="150000"/>
              <a:buFont typeface="Arial"/>
              <a:buChar char="•"/>
            </a:pPr>
            <a:r>
              <a:rPr lang="en-US" sz="2800" dirty="0">
                <a:latin typeface="Arial" panose="020B0604020202020204" pitchFamily="34" charset="0"/>
                <a:cs typeface="Arial" panose="020B0604020202020204" pitchFamily="34" charset="0"/>
              </a:rPr>
              <a:t>Initial ‘scrutiny’</a:t>
            </a:r>
          </a:p>
          <a:p>
            <a:pPr marL="342900" indent="-342900">
              <a:lnSpc>
                <a:spcPct val="140000"/>
              </a:lnSpc>
              <a:buClr>
                <a:srgbClr val="2EA9B0"/>
              </a:buClr>
              <a:buSzPct val="150000"/>
              <a:buFont typeface="Arial"/>
              <a:buChar char="•"/>
            </a:pPr>
            <a:endParaRPr lang="en-US" sz="2800" dirty="0">
              <a:latin typeface="Arial" panose="020B0604020202020204" pitchFamily="34" charset="0"/>
              <a:cs typeface="Arial" panose="020B0604020202020204" pitchFamily="34" charset="0"/>
            </a:endParaRPr>
          </a:p>
          <a:p>
            <a:pPr marL="342900" indent="-342900">
              <a:lnSpc>
                <a:spcPct val="140000"/>
              </a:lnSpc>
              <a:buClr>
                <a:srgbClr val="2EA9B0"/>
              </a:buClr>
              <a:buSzPct val="150000"/>
              <a:buFont typeface="Arial"/>
              <a:buChar char="•"/>
            </a:pPr>
            <a:r>
              <a:rPr lang="en-US" sz="2800" dirty="0">
                <a:latin typeface="Arial" panose="020B0604020202020204" pitchFamily="34" charset="0"/>
                <a:cs typeface="Arial" panose="020B0604020202020204" pitchFamily="34" charset="0"/>
              </a:rPr>
              <a:t>Subject expert reviewer(s)</a:t>
            </a:r>
          </a:p>
          <a:p>
            <a:pPr marL="342900" indent="-342900">
              <a:lnSpc>
                <a:spcPct val="140000"/>
              </a:lnSpc>
              <a:buClr>
                <a:srgbClr val="2EA9B0"/>
              </a:buClr>
              <a:buSzPct val="150000"/>
              <a:buFont typeface="Arial"/>
              <a:buChar char="•"/>
            </a:pPr>
            <a:r>
              <a:rPr lang="en-US" sz="2800" dirty="0">
                <a:latin typeface="Arial" panose="020B0604020202020204" pitchFamily="34" charset="0"/>
                <a:cs typeface="Arial" panose="020B0604020202020204" pitchFamily="34" charset="0"/>
              </a:rPr>
              <a:t>Methodologist reviewer(s)</a:t>
            </a:r>
          </a:p>
          <a:p>
            <a:pPr marL="342900" indent="-342900">
              <a:lnSpc>
                <a:spcPct val="140000"/>
              </a:lnSpc>
              <a:buClr>
                <a:srgbClr val="2EA9B0"/>
              </a:buClr>
              <a:buSzPct val="150000"/>
              <a:buFont typeface="Arial"/>
              <a:buChar char="•"/>
            </a:pPr>
            <a:r>
              <a:rPr lang="en-US" sz="2800" dirty="0">
                <a:latin typeface="Arial" panose="020B0604020202020204" pitchFamily="34" charset="0"/>
                <a:cs typeface="Arial" panose="020B0604020202020204" pitchFamily="34" charset="0"/>
              </a:rPr>
              <a:t>Lay reviewer(s)</a:t>
            </a:r>
          </a:p>
          <a:p>
            <a:pPr marL="342900" indent="-342900">
              <a:lnSpc>
                <a:spcPct val="140000"/>
              </a:lnSpc>
              <a:buClr>
                <a:srgbClr val="2EA9B0"/>
              </a:buClr>
              <a:buSzPct val="150000"/>
              <a:buFont typeface="Arial"/>
              <a:buChar char="•"/>
            </a:pPr>
            <a:endParaRPr lang="en-US" sz="2800" dirty="0">
              <a:latin typeface="Arial" panose="020B0604020202020204" pitchFamily="34" charset="0"/>
              <a:cs typeface="Arial" panose="020B0604020202020204" pitchFamily="34" charset="0"/>
            </a:endParaRPr>
          </a:p>
          <a:p>
            <a:pPr marL="342900" indent="-342900">
              <a:lnSpc>
                <a:spcPct val="140000"/>
              </a:lnSpc>
              <a:buClr>
                <a:srgbClr val="2EA9B0"/>
              </a:buClr>
              <a:buSzPct val="150000"/>
              <a:buFont typeface="Arial"/>
              <a:buChar char="•"/>
            </a:pPr>
            <a:r>
              <a:rPr lang="en-US" sz="2800" dirty="0">
                <a:latin typeface="Arial" panose="020B0604020202020204" pitchFamily="34" charset="0"/>
                <a:cs typeface="Arial" panose="020B0604020202020204" pitchFamily="34" charset="0"/>
              </a:rPr>
              <a:t>Panels – scoring, short-listing, funding decisions</a:t>
            </a:r>
          </a:p>
        </p:txBody>
      </p:sp>
      <p:sp>
        <p:nvSpPr>
          <p:cNvPr id="3" name="TextBox 2"/>
          <p:cNvSpPr txBox="1"/>
          <p:nvPr/>
        </p:nvSpPr>
        <p:spPr>
          <a:xfrm>
            <a:off x="7552646" y="6430960"/>
            <a:ext cx="3115355" cy="30777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With thanks to </a:t>
            </a:r>
            <a:r>
              <a:rPr lang="en-GB" dirty="0" err="1">
                <a:latin typeface="Arial" panose="020B0604020202020204" pitchFamily="34" charset="0"/>
                <a:cs typeface="Arial" panose="020B0604020202020204" pitchFamily="34" charset="0"/>
              </a:rPr>
              <a:t>Issy</a:t>
            </a:r>
            <a:r>
              <a:rPr lang="en-GB" dirty="0">
                <a:latin typeface="Arial" panose="020B0604020202020204" pitchFamily="34" charset="0"/>
                <a:cs typeface="Arial" panose="020B0604020202020204" pitchFamily="34" charset="0"/>
              </a:rPr>
              <a:t> Reading</a:t>
            </a:r>
          </a:p>
        </p:txBody>
      </p:sp>
      <p:sp>
        <p:nvSpPr>
          <p:cNvPr id="4" name="TextBox 3"/>
          <p:cNvSpPr txBox="1"/>
          <p:nvPr/>
        </p:nvSpPr>
        <p:spPr>
          <a:xfrm>
            <a:off x="6841987" y="1347086"/>
            <a:ext cx="5054857" cy="2308324"/>
          </a:xfrm>
          <a:prstGeom prst="rect">
            <a:avLst/>
          </a:prstGeom>
          <a:noFill/>
        </p:spPr>
        <p:txBody>
          <a:bodyPr wrap="square" rtlCol="0">
            <a:spAutoFit/>
          </a:bodyPr>
          <a:lstStyle/>
          <a:p>
            <a:pPr marL="285750" indent="-285750">
              <a:buClr>
                <a:srgbClr val="193E72"/>
              </a:buClr>
              <a:buSzPct val="150000"/>
              <a:buFont typeface="Arial" panose="020B0604020202020204" pitchFamily="34" charset="0"/>
              <a:buChar char="•"/>
            </a:pPr>
            <a:r>
              <a:rPr lang="en-GB" sz="1800" dirty="0">
                <a:solidFill>
                  <a:srgbClr val="6667AD"/>
                </a:solidFill>
                <a:latin typeface="Arial" panose="020B0604020202020204" pitchFamily="34" charset="0"/>
                <a:cs typeface="Arial" panose="020B0604020202020204" pitchFamily="34" charset="0"/>
              </a:rPr>
              <a:t>Detailed readers</a:t>
            </a:r>
          </a:p>
          <a:p>
            <a:pPr marL="285750" indent="-285750">
              <a:buClr>
                <a:srgbClr val="193E72"/>
              </a:buClr>
              <a:buSzPct val="150000"/>
              <a:buFont typeface="Arial" panose="020B0604020202020204" pitchFamily="34" charset="0"/>
              <a:buChar char="•"/>
            </a:pPr>
            <a:r>
              <a:rPr lang="en-GB" sz="1800" dirty="0">
                <a:solidFill>
                  <a:srgbClr val="6667AD"/>
                </a:solidFill>
                <a:latin typeface="Arial" panose="020B0604020202020204" pitchFamily="34" charset="0"/>
                <a:cs typeface="Arial" panose="020B0604020202020204" pitchFamily="34" charset="0"/>
              </a:rPr>
              <a:t>Speed readers</a:t>
            </a:r>
          </a:p>
          <a:p>
            <a:pPr marL="285750" indent="-285750">
              <a:buClr>
                <a:srgbClr val="193E72"/>
              </a:buClr>
              <a:buSzPct val="150000"/>
              <a:buFont typeface="Arial" panose="020B0604020202020204" pitchFamily="34" charset="0"/>
              <a:buChar char="•"/>
            </a:pPr>
            <a:r>
              <a:rPr lang="en-GB" sz="1800" dirty="0">
                <a:solidFill>
                  <a:srgbClr val="6667AD"/>
                </a:solidFill>
                <a:latin typeface="Arial" panose="020B0604020202020204" pitchFamily="34" charset="0"/>
                <a:cs typeface="Arial" panose="020B0604020202020204" pitchFamily="34" charset="0"/>
              </a:rPr>
              <a:t>Unfamiliar with your discipline</a:t>
            </a:r>
          </a:p>
          <a:p>
            <a:pPr marL="285750" indent="-285750">
              <a:buClr>
                <a:srgbClr val="193E72"/>
              </a:buClr>
              <a:buSzPct val="150000"/>
              <a:buFont typeface="Arial" panose="020B0604020202020204" pitchFamily="34" charset="0"/>
              <a:buChar char="•"/>
            </a:pPr>
            <a:r>
              <a:rPr lang="en-GB" sz="1800" dirty="0">
                <a:solidFill>
                  <a:srgbClr val="6667AD"/>
                </a:solidFill>
                <a:latin typeface="Arial" panose="020B0604020202020204" pitchFamily="34" charset="0"/>
                <a:cs typeface="Arial" panose="020B0604020202020204" pitchFamily="34" charset="0"/>
              </a:rPr>
              <a:t>Lay representatives</a:t>
            </a:r>
          </a:p>
          <a:p>
            <a:pPr marL="285750" indent="-285750">
              <a:buClr>
                <a:srgbClr val="193E72"/>
              </a:buClr>
              <a:buSzPct val="150000"/>
              <a:buFont typeface="Arial" panose="020B0604020202020204" pitchFamily="34" charset="0"/>
              <a:buChar char="•"/>
            </a:pPr>
            <a:endParaRPr lang="en-GB" sz="1800" dirty="0">
              <a:solidFill>
                <a:srgbClr val="6667AD"/>
              </a:solidFill>
              <a:latin typeface="Arial" panose="020B0604020202020204" pitchFamily="34" charset="0"/>
              <a:cs typeface="Arial" panose="020B0604020202020204" pitchFamily="34" charset="0"/>
            </a:endParaRPr>
          </a:p>
          <a:p>
            <a:pPr marL="285750" indent="-285750">
              <a:buClr>
                <a:srgbClr val="193E72"/>
              </a:buClr>
              <a:buSzPct val="150000"/>
              <a:buFont typeface="Arial" panose="020B0604020202020204" pitchFamily="34" charset="0"/>
              <a:buChar char="•"/>
            </a:pPr>
            <a:r>
              <a:rPr lang="en-GB" sz="1800" dirty="0">
                <a:solidFill>
                  <a:srgbClr val="6667AD"/>
                </a:solidFill>
                <a:latin typeface="Arial" panose="020B0604020202020204" pitchFamily="34" charset="0"/>
                <a:cs typeface="Arial" panose="020B0604020202020204" pitchFamily="34" charset="0"/>
              </a:rPr>
              <a:t>BUSY</a:t>
            </a:r>
          </a:p>
          <a:p>
            <a:pPr marL="285750" indent="-285750">
              <a:buClr>
                <a:srgbClr val="193E72"/>
              </a:buClr>
              <a:buSzPct val="150000"/>
              <a:buFont typeface="Arial" panose="020B0604020202020204" pitchFamily="34" charset="0"/>
              <a:buChar char="•"/>
            </a:pPr>
            <a:r>
              <a:rPr lang="en-GB" sz="1800" dirty="0">
                <a:solidFill>
                  <a:srgbClr val="6667AD"/>
                </a:solidFill>
                <a:latin typeface="Arial" panose="020B0604020202020204" pitchFamily="34" charset="0"/>
                <a:cs typeface="Arial" panose="020B0604020202020204" pitchFamily="34" charset="0"/>
              </a:rPr>
              <a:t>WILL GIVE UP IF NOT ENGAGED, OR IT IS HARD GOING</a:t>
            </a:r>
          </a:p>
        </p:txBody>
      </p:sp>
    </p:spTree>
    <p:extLst>
      <p:ext uri="{BB962C8B-B14F-4D97-AF65-F5344CB8AC3E}">
        <p14:creationId xmlns:p14="http://schemas.microsoft.com/office/powerpoint/2010/main" val="60425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449" y="1376889"/>
            <a:ext cx="6264696" cy="2246769"/>
          </a:xfrm>
          <a:prstGeom prst="rect">
            <a:avLst/>
          </a:prstGeom>
          <a:noFill/>
        </p:spPr>
        <p:txBody>
          <a:bodyPr wrap="square" rtlCol="0">
            <a:spAutoFit/>
          </a:bodyPr>
          <a:lstStyle/>
          <a:p>
            <a:pPr algn="ctr"/>
            <a:r>
              <a:rPr lang="en-GB" sz="2800" dirty="0" err="1">
                <a:solidFill>
                  <a:srgbClr val="46A86C"/>
                </a:solidFill>
                <a:latin typeface="Arial" panose="020B0604020202020204" pitchFamily="34" charset="0"/>
                <a:cs typeface="Arial" panose="020B0604020202020204" pitchFamily="34" charset="0"/>
              </a:rPr>
              <a:t>‘Twas</a:t>
            </a:r>
            <a:r>
              <a:rPr lang="en-GB" sz="2800" dirty="0">
                <a:solidFill>
                  <a:srgbClr val="46A86C"/>
                </a:solidFill>
                <a:latin typeface="Arial" panose="020B0604020202020204" pitchFamily="34" charset="0"/>
                <a:cs typeface="Arial" panose="020B0604020202020204" pitchFamily="34" charset="0"/>
              </a:rPr>
              <a:t> a summer’s night in winter</a:t>
            </a:r>
            <a:br>
              <a:rPr lang="en-GB" sz="2800" dirty="0">
                <a:solidFill>
                  <a:srgbClr val="46A86C"/>
                </a:solidFill>
                <a:latin typeface="Arial" panose="020B0604020202020204" pitchFamily="34" charset="0"/>
                <a:cs typeface="Arial" panose="020B0604020202020204" pitchFamily="34" charset="0"/>
              </a:rPr>
            </a:br>
            <a:r>
              <a:rPr lang="en-GB" sz="2800" dirty="0">
                <a:solidFill>
                  <a:srgbClr val="46A86C"/>
                </a:solidFill>
                <a:latin typeface="Arial" panose="020B0604020202020204" pitchFamily="34" charset="0"/>
                <a:cs typeface="Arial" panose="020B0604020202020204" pitchFamily="34" charset="0"/>
              </a:rPr>
              <a:t>And the rain was snowing fast.</a:t>
            </a:r>
            <a:br>
              <a:rPr lang="en-GB" sz="2800" dirty="0">
                <a:solidFill>
                  <a:srgbClr val="46A86C"/>
                </a:solidFill>
                <a:latin typeface="Arial" panose="020B0604020202020204" pitchFamily="34" charset="0"/>
                <a:cs typeface="Arial" panose="020B0604020202020204" pitchFamily="34" charset="0"/>
              </a:rPr>
            </a:br>
            <a:r>
              <a:rPr lang="en-GB" sz="2800" dirty="0">
                <a:solidFill>
                  <a:srgbClr val="46A86C"/>
                </a:solidFill>
                <a:latin typeface="Arial" panose="020B0604020202020204" pitchFamily="34" charset="0"/>
                <a:cs typeface="Arial" panose="020B0604020202020204" pitchFamily="34" charset="0"/>
              </a:rPr>
              <a:t>A barefoot boy with shoes on</a:t>
            </a:r>
            <a:br>
              <a:rPr lang="en-GB" sz="2800" dirty="0">
                <a:solidFill>
                  <a:srgbClr val="46A86C"/>
                </a:solidFill>
                <a:latin typeface="Arial" panose="020B0604020202020204" pitchFamily="34" charset="0"/>
                <a:cs typeface="Arial" panose="020B0604020202020204" pitchFamily="34" charset="0"/>
              </a:rPr>
            </a:br>
            <a:r>
              <a:rPr lang="en-GB" sz="2800" dirty="0">
                <a:solidFill>
                  <a:srgbClr val="46A86C"/>
                </a:solidFill>
                <a:latin typeface="Arial" panose="020B0604020202020204" pitchFamily="34" charset="0"/>
                <a:cs typeface="Arial" panose="020B0604020202020204" pitchFamily="34" charset="0"/>
              </a:rPr>
              <a:t>Stood sitting on the grass. </a:t>
            </a:r>
          </a:p>
          <a:p>
            <a:pPr algn="ctr"/>
            <a:endParaRPr lang="en-GB" dirty="0">
              <a:solidFill>
                <a:srgbClr val="46A86C"/>
              </a:solidFill>
              <a:latin typeface="Arial" panose="020B0604020202020204" pitchFamily="34" charset="0"/>
              <a:cs typeface="Arial" panose="020B0604020202020204" pitchFamily="34" charset="0"/>
            </a:endParaRPr>
          </a:p>
          <a:p>
            <a:pPr algn="ctr"/>
            <a:r>
              <a:rPr lang="en-GB" dirty="0">
                <a:solidFill>
                  <a:srgbClr val="46A86C"/>
                </a:solidFill>
                <a:latin typeface="Arial" panose="020B0604020202020204" pitchFamily="34" charset="0"/>
                <a:cs typeface="Arial" panose="020B0604020202020204" pitchFamily="34" charset="0"/>
              </a:rPr>
              <a:t>(Anon)</a:t>
            </a:r>
          </a:p>
        </p:txBody>
      </p:sp>
      <p:sp>
        <p:nvSpPr>
          <p:cNvPr id="4" name="Rectangle 3"/>
          <p:cNvSpPr/>
          <p:nvPr/>
        </p:nvSpPr>
        <p:spPr>
          <a:xfrm>
            <a:off x="5483424" y="3333750"/>
            <a:ext cx="6264696" cy="2462213"/>
          </a:xfrm>
          <a:prstGeom prst="rect">
            <a:avLst/>
          </a:prstGeom>
        </p:spPr>
        <p:txBody>
          <a:bodyPr wrap="square">
            <a:spAutoFit/>
          </a:bodyPr>
          <a:lstStyle/>
          <a:p>
            <a:pPr lvl="0" algn="ctr" eaLnBrk="0" hangingPunct="0"/>
            <a:r>
              <a:rPr lang="en-US" altLang="en-US" sz="2800" dirty="0">
                <a:solidFill>
                  <a:srgbClr val="2EA9B0"/>
                </a:solidFill>
                <a:latin typeface="Arial" panose="020B0604020202020204" pitchFamily="34" charset="0"/>
                <a:cs typeface="Arial" panose="020B0604020202020204" pitchFamily="34" charset="0"/>
              </a:rPr>
              <a:t>Yesterday upon the stair</a:t>
            </a:r>
          </a:p>
          <a:p>
            <a:pPr lvl="1" indent="-457200" algn="ctr" eaLnBrk="0" hangingPunct="0"/>
            <a:r>
              <a:rPr lang="en-US" altLang="en-US" sz="2800" dirty="0">
                <a:solidFill>
                  <a:srgbClr val="2EA9B0"/>
                </a:solidFill>
                <a:latin typeface="Arial" panose="020B0604020202020204" pitchFamily="34" charset="0"/>
                <a:cs typeface="Arial" panose="020B0604020202020204" pitchFamily="34" charset="0"/>
              </a:rPr>
              <a:t>I met a man who wasn’t there</a:t>
            </a:r>
          </a:p>
          <a:p>
            <a:pPr lvl="1" indent="-457200" algn="ctr" eaLnBrk="0" hangingPunct="0"/>
            <a:r>
              <a:rPr lang="en-US" altLang="en-US" sz="2800" dirty="0">
                <a:solidFill>
                  <a:srgbClr val="2EA9B0"/>
                </a:solidFill>
                <a:latin typeface="Arial" panose="020B0604020202020204" pitchFamily="34" charset="0"/>
                <a:cs typeface="Arial" panose="020B0604020202020204" pitchFamily="34" charset="0"/>
              </a:rPr>
              <a:t>He wasn’t there again today</a:t>
            </a:r>
          </a:p>
          <a:p>
            <a:pPr lvl="1" indent="-457200" algn="ctr" eaLnBrk="0" hangingPunct="0"/>
            <a:r>
              <a:rPr lang="en-US" altLang="en-US" sz="2800" dirty="0">
                <a:solidFill>
                  <a:srgbClr val="2EA9B0"/>
                </a:solidFill>
                <a:latin typeface="Arial" panose="020B0604020202020204" pitchFamily="34" charset="0"/>
                <a:cs typeface="Arial" panose="020B0604020202020204" pitchFamily="34" charset="0"/>
              </a:rPr>
              <a:t>I wish, I wish he’d go away</a:t>
            </a:r>
          </a:p>
          <a:p>
            <a:pPr lvl="1" indent="-457200" algn="ctr" eaLnBrk="0" hangingPunct="0"/>
            <a:endParaRPr lang="en-US" altLang="en-US" sz="2800" dirty="0">
              <a:solidFill>
                <a:srgbClr val="2EA9B0"/>
              </a:solidFill>
              <a:latin typeface="Arial" panose="020B0604020202020204" pitchFamily="34" charset="0"/>
              <a:cs typeface="Arial" panose="020B0604020202020204" pitchFamily="34" charset="0"/>
            </a:endParaRPr>
          </a:p>
          <a:p>
            <a:pPr lvl="1" indent="-457200" algn="ctr" eaLnBrk="0" hangingPunct="0"/>
            <a:r>
              <a:rPr lang="en-US" altLang="en-US" dirty="0">
                <a:solidFill>
                  <a:srgbClr val="2EA9B0"/>
                </a:solidFill>
                <a:latin typeface="Arial" panose="020B0604020202020204" pitchFamily="34" charset="0"/>
                <a:cs typeface="Arial" panose="020B0604020202020204" pitchFamily="34" charset="0"/>
              </a:rPr>
              <a:t>(from </a:t>
            </a:r>
            <a:r>
              <a:rPr lang="en-US" altLang="en-US" i="1" dirty="0" err="1">
                <a:solidFill>
                  <a:srgbClr val="2EA9B0"/>
                </a:solidFill>
                <a:latin typeface="Arial" panose="020B0604020202020204" pitchFamily="34" charset="0"/>
                <a:cs typeface="Arial" panose="020B0604020202020204" pitchFamily="34" charset="0"/>
              </a:rPr>
              <a:t>Antigonish</a:t>
            </a:r>
            <a:r>
              <a:rPr lang="en-US" altLang="en-US" dirty="0">
                <a:solidFill>
                  <a:srgbClr val="2EA9B0"/>
                </a:solidFill>
                <a:latin typeface="Arial" panose="020B0604020202020204" pitchFamily="34" charset="0"/>
                <a:cs typeface="Arial" panose="020B0604020202020204" pitchFamily="34" charset="0"/>
              </a:rPr>
              <a:t>, Hughes-Mearns)</a:t>
            </a:r>
          </a:p>
        </p:txBody>
      </p:sp>
      <p:sp>
        <p:nvSpPr>
          <p:cNvPr id="5" name="TextBox 4"/>
          <p:cNvSpPr txBox="1"/>
          <p:nvPr/>
        </p:nvSpPr>
        <p:spPr>
          <a:xfrm>
            <a:off x="624877" y="518878"/>
            <a:ext cx="5040808" cy="646331"/>
          </a:xfrm>
          <a:prstGeom prst="rect">
            <a:avLst/>
          </a:prstGeom>
          <a:noFill/>
        </p:spPr>
        <p:txBody>
          <a:bodyPr wrap="square" rtlCol="0">
            <a:spAutoFit/>
          </a:bodyPr>
          <a:lstStyle/>
          <a:p>
            <a:r>
              <a:rPr lang="en-GB" sz="3600" dirty="0">
                <a:solidFill>
                  <a:srgbClr val="193E72"/>
                </a:solidFill>
                <a:latin typeface="Arial" panose="020B0604020202020204" pitchFamily="34" charset="0"/>
                <a:cs typeface="Arial" panose="020B0604020202020204" pitchFamily="34" charset="0"/>
              </a:rPr>
              <a:t>Literary Interlude</a:t>
            </a:r>
          </a:p>
        </p:txBody>
      </p:sp>
      <p:pic>
        <p:nvPicPr>
          <p:cNvPr id="6" name="Picture 4" descr="woman%20reading%20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7880" y="492635"/>
            <a:ext cx="2160240" cy="8280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372586" y="6137014"/>
            <a:ext cx="1368152"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Clipartpanda.com</a:t>
            </a:r>
          </a:p>
        </p:txBody>
      </p:sp>
    </p:spTree>
    <p:extLst>
      <p:ext uri="{BB962C8B-B14F-4D97-AF65-F5344CB8AC3E}">
        <p14:creationId xmlns:p14="http://schemas.microsoft.com/office/powerpoint/2010/main" val="32783811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0304" y="454998"/>
            <a:ext cx="10626687" cy="646331"/>
          </a:xfrm>
          <a:prstGeom prst="rect">
            <a:avLst/>
          </a:prstGeom>
        </p:spPr>
        <p:txBody>
          <a:bodyPr wrap="square">
            <a:spAutoFit/>
          </a:bodyPr>
          <a:lstStyle/>
          <a:p>
            <a:pPr>
              <a:buClr>
                <a:srgbClr val="006B54"/>
              </a:buClr>
              <a:buSzPct val="150000"/>
            </a:pPr>
            <a:r>
              <a:rPr lang="en-GB" sz="3600" b="1" dirty="0">
                <a:solidFill>
                  <a:srgbClr val="193E72"/>
                </a:solidFill>
                <a:latin typeface="Arial" panose="020B0604020202020204" pitchFamily="34" charset="0"/>
                <a:cs typeface="Arial" panose="020B0604020202020204" pitchFamily="34" charset="0"/>
              </a:rPr>
              <a:t>STYLE: </a:t>
            </a:r>
            <a:r>
              <a:rPr lang="en-GB" sz="3600" dirty="0">
                <a:solidFill>
                  <a:srgbClr val="2EA9B0"/>
                </a:solidFill>
                <a:latin typeface="Arial" panose="020B0604020202020204" pitchFamily="34" charset="0"/>
                <a:cs typeface="Arial" panose="020B0604020202020204" pitchFamily="34" charset="0"/>
              </a:rPr>
              <a:t>Avoid Spelling Mistakes &amp; Poor Grammar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837" y="1424495"/>
            <a:ext cx="5184575" cy="3888432"/>
          </a:xfrm>
          <a:prstGeom prst="rect">
            <a:avLst/>
          </a:prstGeom>
        </p:spPr>
      </p:pic>
      <p:sp>
        <p:nvSpPr>
          <p:cNvPr id="5" name="TextBox 4"/>
          <p:cNvSpPr txBox="1"/>
          <p:nvPr/>
        </p:nvSpPr>
        <p:spPr>
          <a:xfrm>
            <a:off x="7316764" y="6136875"/>
            <a:ext cx="4265636" cy="246221"/>
          </a:xfrm>
          <a:prstGeom prst="rect">
            <a:avLst/>
          </a:prstGeom>
          <a:noFill/>
        </p:spPr>
        <p:txBody>
          <a:bodyPr wrap="square" rtlCol="0">
            <a:spAutoFit/>
          </a:bodyPr>
          <a:lstStyle/>
          <a:p>
            <a:pPr algn="ctr"/>
            <a:r>
              <a:rPr lang="en-GB" sz="1000" dirty="0">
                <a:latin typeface="Arial" panose="020B0604020202020204" pitchFamily="34" charset="0"/>
                <a:cs typeface="Arial" panose="020B0604020202020204" pitchFamily="34" charset="0"/>
              </a:rPr>
              <a:t>Tom </a:t>
            </a:r>
            <a:r>
              <a:rPr lang="en-GB" sz="1000" dirty="0" err="1">
                <a:latin typeface="Arial" panose="020B0604020202020204" pitchFamily="34" charset="0"/>
                <a:cs typeface="Arial" panose="020B0604020202020204" pitchFamily="34" charset="0"/>
              </a:rPr>
              <a:t>Goskar</a:t>
            </a:r>
            <a:r>
              <a:rPr lang="en-GB" sz="1000" dirty="0">
                <a:latin typeface="Arial" panose="020B0604020202020204" pitchFamily="34" charset="0"/>
                <a:cs typeface="Arial" panose="020B0604020202020204" pitchFamily="34" charset="0"/>
              </a:rPr>
              <a:t>, Flickr; https://creativecommons.org/licenses/by-nc-sa/2.0/</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57934" y="1930920"/>
            <a:ext cx="4051395" cy="3038546"/>
          </a:xfrm>
          <a:prstGeom prst="rect">
            <a:avLst/>
          </a:prstGeom>
        </p:spPr>
      </p:pic>
      <p:sp>
        <p:nvSpPr>
          <p:cNvPr id="6" name="TextBox 5"/>
          <p:cNvSpPr txBox="1"/>
          <p:nvPr/>
        </p:nvSpPr>
        <p:spPr>
          <a:xfrm>
            <a:off x="6020818" y="6136875"/>
            <a:ext cx="1199789"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Michele Peters ©</a:t>
            </a:r>
          </a:p>
        </p:txBody>
      </p:sp>
    </p:spTree>
    <p:extLst>
      <p:ext uri="{BB962C8B-B14F-4D97-AF65-F5344CB8AC3E}">
        <p14:creationId xmlns:p14="http://schemas.microsoft.com/office/powerpoint/2010/main" val="10957201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4591" y="1521885"/>
            <a:ext cx="6408712" cy="4124206"/>
          </a:xfrm>
          <a:prstGeom prst="rect">
            <a:avLst/>
          </a:prstGeom>
        </p:spPr>
        <p:txBody>
          <a:bodyPr wrap="square">
            <a:spAutoFit/>
          </a:bodyPr>
          <a:lstStyle/>
          <a:p>
            <a:pPr marL="363538" indent="-363538">
              <a:buClr>
                <a:srgbClr val="2EA9B0"/>
              </a:buClr>
              <a:buSzPct val="150000"/>
              <a:buFont typeface="Arial" panose="020B0604020202020204" pitchFamily="34" charset="0"/>
              <a:buChar char="•"/>
            </a:pPr>
            <a:r>
              <a:rPr lang="en-GB" sz="2400" dirty="0">
                <a:latin typeface="Arial" panose="020B0604020202020204" pitchFamily="34" charset="0"/>
                <a:cs typeface="Arial" panose="020B0604020202020204" pitchFamily="34" charset="0"/>
              </a:rPr>
              <a:t>Avoid abbreviations used in informal writing, e.g. ‘we’ll’, ‘sha’n’t’</a:t>
            </a:r>
            <a:r>
              <a:rPr lang="en-GB" sz="2400" baseline="30000" dirty="0">
                <a:latin typeface="Arial" panose="020B0604020202020204" pitchFamily="34" charset="0"/>
                <a:cs typeface="Arial" panose="020B0604020202020204" pitchFamily="34" charset="0"/>
              </a:rPr>
              <a:t>1</a:t>
            </a:r>
          </a:p>
          <a:p>
            <a:pPr marL="363538" indent="-363538">
              <a:buClr>
                <a:srgbClr val="2EA9B0"/>
              </a:buClr>
              <a:buSzPct val="1500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63538" indent="-363538">
              <a:buClr>
                <a:srgbClr val="2EA9B0"/>
              </a:buClr>
              <a:buSzPct val="150000"/>
              <a:buFont typeface="Arial" panose="020B0604020202020204" pitchFamily="34" charset="0"/>
              <a:buChar char="•"/>
            </a:pPr>
            <a:r>
              <a:rPr lang="en-GB" sz="2400" dirty="0">
                <a:latin typeface="Arial" panose="020B0604020202020204" pitchFamily="34" charset="0"/>
                <a:cs typeface="Arial" panose="020B0604020202020204" pitchFamily="34" charset="0"/>
              </a:rPr>
              <a:t>Avoid informalities &amp; over-personalisation</a:t>
            </a:r>
            <a:r>
              <a:rPr lang="en-GB" sz="2400" baseline="30000" dirty="0">
                <a:latin typeface="Arial" panose="020B0604020202020204" pitchFamily="34" charset="0"/>
                <a:cs typeface="Arial" panose="020B0604020202020204" pitchFamily="34" charset="0"/>
              </a:rPr>
              <a:t>1</a:t>
            </a:r>
          </a:p>
          <a:p>
            <a:pPr marL="363538" indent="-363538">
              <a:buClr>
                <a:srgbClr val="2EA9B0"/>
              </a:buClr>
              <a:buSzPct val="150000"/>
            </a:pPr>
            <a:r>
              <a:rPr lang="en-GB" sz="2400" dirty="0">
                <a:latin typeface="Arial" panose="020B0604020202020204" pitchFamily="34" charset="0"/>
                <a:cs typeface="Arial" panose="020B0604020202020204" pitchFamily="34" charset="0"/>
              </a:rPr>
              <a:t>	e.g. ‘I’ &amp; ‘We’ are OK but not ‘I am not convinced…’ Let the evidence speak for itself</a:t>
            </a:r>
          </a:p>
          <a:p>
            <a:pPr marL="363538" indent="-363538">
              <a:buClr>
                <a:srgbClr val="2EA9B0"/>
              </a:buClr>
              <a:buSzPct val="1500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63538" indent="-363538">
              <a:buClr>
                <a:srgbClr val="2EA9B0"/>
              </a:buClr>
              <a:buSzPct val="150000"/>
              <a:buFont typeface="Arial" panose="020B0604020202020204" pitchFamily="34" charset="0"/>
              <a:buChar char="•"/>
            </a:pPr>
            <a:r>
              <a:rPr lang="en-GB" sz="2400" dirty="0">
                <a:latin typeface="Arial" panose="020B0604020202020204" pitchFamily="34" charset="0"/>
                <a:cs typeface="Arial" panose="020B0604020202020204" pitchFamily="34" charset="0"/>
              </a:rPr>
              <a:t>Colloquialisms OK for Plain English Summary</a:t>
            </a:r>
          </a:p>
          <a:p>
            <a:pPr marL="285750" indent="-285750">
              <a:buClr>
                <a:srgbClr val="00AA9E"/>
              </a:buClr>
              <a:buSzPct val="150000"/>
              <a:buFont typeface="Arial" panose="020B0604020202020204" pitchFamily="34" charset="0"/>
              <a:buChar char="•"/>
            </a:pPr>
            <a:endParaRPr lang="en-GB" sz="2200" b="1" dirty="0">
              <a:latin typeface="Arial" panose="020B0604020202020204" pitchFamily="34" charset="0"/>
              <a:cs typeface="Arial" panose="020B0604020202020204" pitchFamily="34" charset="0"/>
            </a:endParaRPr>
          </a:p>
        </p:txBody>
      </p:sp>
      <p:pic>
        <p:nvPicPr>
          <p:cNvPr id="1026" name="Picture 2" descr="butl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105" y="819111"/>
            <a:ext cx="3208072" cy="48972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572178" y="6160691"/>
            <a:ext cx="2023311" cy="246221"/>
          </a:xfrm>
          <a:prstGeom prst="rect">
            <a:avLst/>
          </a:prstGeom>
        </p:spPr>
        <p:txBody>
          <a:bodyPr wrap="none">
            <a:spAutoFit/>
          </a:bodyPr>
          <a:lstStyle/>
          <a:p>
            <a:r>
              <a:rPr lang="en-GB" sz="1000" dirty="0">
                <a:latin typeface="Arial" panose="020B0604020202020204" pitchFamily="34" charset="0"/>
                <a:cs typeface="Arial" panose="020B0604020202020204" pitchFamily="34" charset="0"/>
              </a:rPr>
              <a:t>http://www.hasslefreeclipart.com</a:t>
            </a:r>
          </a:p>
        </p:txBody>
      </p:sp>
      <p:sp>
        <p:nvSpPr>
          <p:cNvPr id="6" name="TextBox 5"/>
          <p:cNvSpPr txBox="1"/>
          <p:nvPr/>
        </p:nvSpPr>
        <p:spPr>
          <a:xfrm>
            <a:off x="6190262" y="6162355"/>
            <a:ext cx="295232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1. </a:t>
            </a:r>
            <a:r>
              <a:rPr lang="en-GB" sz="1000" dirty="0" err="1">
                <a:latin typeface="Arial" panose="020B0604020202020204" pitchFamily="34" charset="0"/>
                <a:cs typeface="Arial" panose="020B0604020202020204" pitchFamily="34" charset="0"/>
              </a:rPr>
              <a:t>Denicolo</a:t>
            </a:r>
            <a:r>
              <a:rPr lang="en-GB" sz="1000" dirty="0">
                <a:latin typeface="Arial" panose="020B0604020202020204" pitchFamily="34" charset="0"/>
                <a:cs typeface="Arial" panose="020B0604020202020204" pitchFamily="34" charset="0"/>
              </a:rPr>
              <a:t>, P &amp; Becker, L (2012</a:t>
            </a:r>
            <a:r>
              <a:rPr lang="en-GB" sz="1000" i="1" dirty="0">
                <a:latin typeface="Arial" panose="020B0604020202020204" pitchFamily="34" charset="0"/>
                <a:cs typeface="Arial" panose="020B0604020202020204" pitchFamily="34" charset="0"/>
              </a:rPr>
              <a:t>) Developing Research Proposals</a:t>
            </a:r>
            <a:r>
              <a:rPr lang="en-GB" sz="1000" dirty="0">
                <a:latin typeface="Arial" panose="020B0604020202020204" pitchFamily="34" charset="0"/>
                <a:cs typeface="Arial" panose="020B0604020202020204" pitchFamily="34" charset="0"/>
              </a:rPr>
              <a:t>; Sage</a:t>
            </a:r>
          </a:p>
        </p:txBody>
      </p:sp>
      <p:sp>
        <p:nvSpPr>
          <p:cNvPr id="10" name="Rectangle 9"/>
          <p:cNvSpPr/>
          <p:nvPr/>
        </p:nvSpPr>
        <p:spPr>
          <a:xfrm>
            <a:off x="634591" y="532395"/>
            <a:ext cx="4955203" cy="646331"/>
          </a:xfrm>
          <a:prstGeom prst="rect">
            <a:avLst/>
          </a:prstGeom>
        </p:spPr>
        <p:txBody>
          <a:bodyPr wrap="none">
            <a:spAutoFit/>
          </a:bodyPr>
          <a:lstStyle/>
          <a:p>
            <a:r>
              <a:rPr lang="en-GB" sz="3600" b="1" dirty="0">
                <a:solidFill>
                  <a:srgbClr val="193E72"/>
                </a:solidFill>
                <a:latin typeface="Arial" panose="020B0604020202020204" pitchFamily="34" charset="0"/>
                <a:cs typeface="Arial" panose="020B0604020202020204" pitchFamily="34" charset="0"/>
              </a:rPr>
              <a:t>STYLE: </a:t>
            </a:r>
            <a:r>
              <a:rPr lang="en-GB" sz="3600" dirty="0">
                <a:solidFill>
                  <a:srgbClr val="2EA9B0"/>
                </a:solidFill>
                <a:latin typeface="Arial" panose="020B0604020202020204" pitchFamily="34" charset="0"/>
                <a:cs typeface="Arial" panose="020B0604020202020204" pitchFamily="34" charset="0"/>
              </a:rPr>
              <a:t>Keep it Formal</a:t>
            </a:r>
          </a:p>
        </p:txBody>
      </p:sp>
    </p:spTree>
    <p:extLst>
      <p:ext uri="{BB962C8B-B14F-4D97-AF65-F5344CB8AC3E}">
        <p14:creationId xmlns:p14="http://schemas.microsoft.com/office/powerpoint/2010/main" val="2498755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0670" y="438554"/>
            <a:ext cx="8014632" cy="646331"/>
          </a:xfrm>
          <a:prstGeom prst="rect">
            <a:avLst/>
          </a:prstGeom>
        </p:spPr>
        <p:txBody>
          <a:bodyPr wrap="square">
            <a:spAutoFit/>
          </a:bodyPr>
          <a:lstStyle/>
          <a:p>
            <a:r>
              <a:rPr lang="en-GB" sz="3600" b="1" dirty="0">
                <a:solidFill>
                  <a:srgbClr val="193E72"/>
                </a:solidFill>
                <a:latin typeface="Arial" panose="020B0604020202020204" pitchFamily="34" charset="0"/>
                <a:cs typeface="Arial" panose="020B0604020202020204" pitchFamily="34" charset="0"/>
              </a:rPr>
              <a:t>STYLE: </a:t>
            </a:r>
            <a:r>
              <a:rPr lang="en-GB" sz="3600" dirty="0">
                <a:solidFill>
                  <a:srgbClr val="2EA9B0"/>
                </a:solidFill>
                <a:latin typeface="Arial" panose="020B0604020202020204" pitchFamily="34" charset="0"/>
                <a:cs typeface="Arial" panose="020B0604020202020204" pitchFamily="34" charset="0"/>
              </a:rPr>
              <a:t>Helpful Writing Techniques</a:t>
            </a:r>
          </a:p>
        </p:txBody>
      </p:sp>
      <p:sp>
        <p:nvSpPr>
          <p:cNvPr id="3" name="Rectangle 2"/>
          <p:cNvSpPr/>
          <p:nvPr/>
        </p:nvSpPr>
        <p:spPr>
          <a:xfrm>
            <a:off x="1110552" y="1922334"/>
            <a:ext cx="9970896" cy="3785652"/>
          </a:xfrm>
          <a:prstGeom prst="rect">
            <a:avLst/>
          </a:prstGeom>
        </p:spPr>
        <p:txBody>
          <a:bodyPr wrap="square">
            <a:spAutoFit/>
          </a:bodyPr>
          <a:lstStyle/>
          <a:p>
            <a:pPr marL="536575" indent="-536575">
              <a:buClr>
                <a:srgbClr val="46A86C"/>
              </a:buClr>
              <a:buSzPct val="150000"/>
              <a:buFont typeface="Arial" panose="020B0604020202020204" pitchFamily="34" charset="0"/>
              <a:buChar char="•"/>
            </a:pPr>
            <a:r>
              <a:rPr lang="en-GB" sz="2000" dirty="0">
                <a:latin typeface="Arial" panose="020B0604020202020204" pitchFamily="34" charset="0"/>
                <a:cs typeface="Arial" panose="020B0604020202020204" pitchFamily="34" charset="0"/>
              </a:rPr>
              <a:t>Key messages at start of paragraph </a:t>
            </a:r>
          </a:p>
          <a:p>
            <a:pPr marL="536575" indent="-536575">
              <a:buClr>
                <a:srgbClr val="46A86C"/>
              </a:buClr>
              <a:buSzPct val="150000"/>
              <a:buFont typeface="Arial" panose="020B0604020202020204" pitchFamily="34" charset="0"/>
              <a:buChar char="•"/>
            </a:pPr>
            <a:r>
              <a:rPr lang="en-GB" sz="2000" dirty="0">
                <a:latin typeface="Arial" panose="020B0604020202020204" pitchFamily="34" charset="0"/>
                <a:cs typeface="Arial" panose="020B0604020202020204" pitchFamily="34" charset="0"/>
              </a:rPr>
              <a:t>Make assertion, justify with evidence, rather than argue case &amp; conclude</a:t>
            </a:r>
          </a:p>
          <a:p>
            <a:pPr marL="536575" indent="-536575">
              <a:buClr>
                <a:srgbClr val="46A86C"/>
              </a:buClr>
              <a:buSzPct val="1500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536575" indent="-536575">
              <a:buClr>
                <a:srgbClr val="46A867"/>
              </a:buClr>
              <a:buSzPct val="150000"/>
              <a:buFont typeface="Arial" panose="020B0604020202020204" pitchFamily="34" charset="0"/>
              <a:buChar char="•"/>
            </a:pPr>
            <a:r>
              <a:rPr lang="en-GB" sz="2000" dirty="0">
                <a:latin typeface="Arial" panose="020B0604020202020204" pitchFamily="34" charset="0"/>
                <a:cs typeface="Arial" panose="020B0604020202020204" pitchFamily="34" charset="0"/>
              </a:rPr>
              <a:t>Simple, direct communication</a:t>
            </a:r>
          </a:p>
          <a:p>
            <a:pPr marL="536575" indent="-536575">
              <a:buClr>
                <a:srgbClr val="46A867"/>
              </a:buClr>
              <a:buSzPct val="150000"/>
              <a:buFont typeface="Arial" panose="020B0604020202020204" pitchFamily="34" charset="0"/>
              <a:buChar char="•"/>
            </a:pPr>
            <a:r>
              <a:rPr lang="en-GB" sz="2000" dirty="0">
                <a:latin typeface="Arial" panose="020B0604020202020204" pitchFamily="34" charset="0"/>
                <a:cs typeface="Arial" panose="020B0604020202020204" pitchFamily="34" charset="0"/>
              </a:rPr>
              <a:t>Assertions can be lifted out for summaries</a:t>
            </a:r>
          </a:p>
          <a:p>
            <a:pPr marL="285750" indent="-285750">
              <a:buClr>
                <a:srgbClr val="46A867"/>
              </a:buClr>
              <a:buSzPct val="1500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endParaRPr lang="en-GB" sz="2000" dirty="0">
              <a:solidFill>
                <a:srgbClr val="46A86C"/>
              </a:solidFill>
              <a:latin typeface="Arial" panose="020B0604020202020204" pitchFamily="34" charset="0"/>
              <a:cs typeface="Arial" panose="020B0604020202020204" pitchFamily="34" charset="0"/>
            </a:endParaRPr>
          </a:p>
          <a:p>
            <a:r>
              <a:rPr lang="en-GB" sz="2000" dirty="0">
                <a:solidFill>
                  <a:srgbClr val="6667AD"/>
                </a:solidFill>
                <a:latin typeface="Arial" panose="020B0604020202020204" pitchFamily="34" charset="0"/>
                <a:cs typeface="Arial" panose="020B0604020202020204" pitchFamily="34" charset="0"/>
              </a:rPr>
              <a:t>E.g. 	‘This area of work is under-researched …’</a:t>
            </a:r>
          </a:p>
          <a:p>
            <a:r>
              <a:rPr lang="en-GB" sz="2000" dirty="0">
                <a:solidFill>
                  <a:srgbClr val="6667AD"/>
                </a:solidFill>
                <a:latin typeface="Arial" panose="020B0604020202020204" pitchFamily="34" charset="0"/>
                <a:cs typeface="Arial" panose="020B0604020202020204" pitchFamily="34" charset="0"/>
              </a:rPr>
              <a:t>	‘Current therapies do not address this area …’</a:t>
            </a:r>
          </a:p>
          <a:p>
            <a:r>
              <a:rPr lang="en-GB" sz="2000" dirty="0">
                <a:solidFill>
                  <a:srgbClr val="6667AD"/>
                </a:solidFill>
                <a:latin typeface="Arial" panose="020B0604020202020204" pitchFamily="34" charset="0"/>
                <a:cs typeface="Arial" panose="020B0604020202020204" pitchFamily="34" charset="0"/>
              </a:rPr>
              <a:t>	‘Previous work is limited &amp; lacks methodological rigour …’</a:t>
            </a:r>
          </a:p>
          <a:p>
            <a:pPr marL="895350"/>
            <a:r>
              <a:rPr lang="en-GB" sz="2000" dirty="0">
                <a:solidFill>
                  <a:srgbClr val="6667AD"/>
                </a:solidFill>
                <a:latin typeface="Arial" panose="020B0604020202020204" pitchFamily="34" charset="0"/>
                <a:cs typeface="Arial" panose="020B0604020202020204" pitchFamily="34" charset="0"/>
              </a:rPr>
              <a:t>	‘This programme of work will address prior deficiencies &amp; enable us to answer   	 the research questions raised …’</a:t>
            </a:r>
          </a:p>
        </p:txBody>
      </p:sp>
      <p:sp>
        <p:nvSpPr>
          <p:cNvPr id="4" name="Rectangle 3"/>
          <p:cNvSpPr/>
          <p:nvPr/>
        </p:nvSpPr>
        <p:spPr>
          <a:xfrm>
            <a:off x="1010670" y="979782"/>
            <a:ext cx="3442161" cy="646331"/>
          </a:xfrm>
          <a:prstGeom prst="rect">
            <a:avLst/>
          </a:prstGeom>
        </p:spPr>
        <p:txBody>
          <a:bodyPr wrap="none">
            <a:spAutoFit/>
          </a:bodyPr>
          <a:lstStyle/>
          <a:p>
            <a:r>
              <a:rPr lang="en-GB" sz="3600" dirty="0">
                <a:solidFill>
                  <a:srgbClr val="46A867"/>
                </a:solidFill>
                <a:latin typeface="Arial" panose="020B0604020202020204" pitchFamily="34" charset="0"/>
                <a:cs typeface="Arial" panose="020B0604020202020204" pitchFamily="34" charset="0"/>
              </a:rPr>
              <a:t>1. Assert-Justify</a:t>
            </a:r>
          </a:p>
        </p:txBody>
      </p:sp>
    </p:spTree>
    <p:extLst>
      <p:ext uri="{BB962C8B-B14F-4D97-AF65-F5344CB8AC3E}">
        <p14:creationId xmlns:p14="http://schemas.microsoft.com/office/powerpoint/2010/main" val="11300087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5192" y="586056"/>
            <a:ext cx="5040808" cy="646331"/>
          </a:xfrm>
          <a:prstGeom prst="rect">
            <a:avLst/>
          </a:prstGeom>
          <a:noFill/>
        </p:spPr>
        <p:txBody>
          <a:bodyPr wrap="square" rtlCol="0">
            <a:spAutoFit/>
          </a:bodyPr>
          <a:lstStyle/>
          <a:p>
            <a:r>
              <a:rPr lang="en-GB" sz="3600" dirty="0">
                <a:solidFill>
                  <a:srgbClr val="193E72"/>
                </a:solidFill>
                <a:latin typeface="Arial" panose="020B0604020202020204" pitchFamily="34" charset="0"/>
                <a:cs typeface="Arial" panose="020B0604020202020204" pitchFamily="34" charset="0"/>
              </a:rPr>
              <a:t>Literary Interlude</a:t>
            </a:r>
          </a:p>
        </p:txBody>
      </p:sp>
      <p:pic>
        <p:nvPicPr>
          <p:cNvPr id="3" name="Picture 4" descr="woman%20reading%20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9963" y="260351"/>
            <a:ext cx="2160240" cy="8280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89072" y="1742850"/>
            <a:ext cx="10051893" cy="1938992"/>
          </a:xfrm>
          <a:prstGeom prst="rect">
            <a:avLst/>
          </a:prstGeom>
        </p:spPr>
        <p:txBody>
          <a:bodyPr wrap="square">
            <a:spAutoFit/>
          </a:bodyPr>
          <a:lstStyle/>
          <a:p>
            <a:r>
              <a:rPr lang="en-GB" sz="2400" dirty="0">
                <a:solidFill>
                  <a:srgbClr val="222222"/>
                </a:solidFill>
                <a:latin typeface="Arial" panose="020B0604020202020204" pitchFamily="34" charset="0"/>
                <a:cs typeface="Arial" panose="020B0604020202020204" pitchFamily="34" charset="0"/>
              </a:rPr>
              <a:t>‘It is a truth universally acknowledged, that a single man in possession of a good fortune, must be in want of a wife.’</a:t>
            </a:r>
          </a:p>
          <a:p>
            <a:endParaRPr lang="en-GB" sz="2400" dirty="0">
              <a:solidFill>
                <a:srgbClr val="222222"/>
              </a:solidFill>
              <a:latin typeface="Arial" panose="020B0604020202020204" pitchFamily="34" charset="0"/>
              <a:cs typeface="Arial" panose="020B0604020202020204" pitchFamily="34" charset="0"/>
            </a:endParaRPr>
          </a:p>
          <a:p>
            <a:endParaRPr lang="en-GB" sz="2400" dirty="0">
              <a:solidFill>
                <a:srgbClr val="222222"/>
              </a:solidFill>
              <a:latin typeface="Arial" panose="020B0604020202020204" pitchFamily="34" charset="0"/>
              <a:cs typeface="Arial" panose="020B0604020202020204" pitchFamily="34" charset="0"/>
            </a:endParaRPr>
          </a:p>
          <a:p>
            <a:endParaRPr lang="en-GB" sz="2400" dirty="0">
              <a:solidFill>
                <a:srgbClr val="222222"/>
              </a:solidFill>
              <a:latin typeface="Arial" panose="020B0604020202020204" pitchFamily="34" charset="0"/>
              <a:cs typeface="Arial" panose="020B0604020202020204" pitchFamily="34" charset="0"/>
            </a:endParaRPr>
          </a:p>
        </p:txBody>
      </p:sp>
      <p:sp>
        <p:nvSpPr>
          <p:cNvPr id="5" name="Rectangle 4"/>
          <p:cNvSpPr/>
          <p:nvPr/>
        </p:nvSpPr>
        <p:spPr>
          <a:xfrm>
            <a:off x="1055192" y="2621923"/>
            <a:ext cx="4927952" cy="461665"/>
          </a:xfrm>
          <a:prstGeom prst="rect">
            <a:avLst/>
          </a:prstGeom>
        </p:spPr>
        <p:txBody>
          <a:bodyPr wrap="none">
            <a:spAutoFit/>
          </a:bodyPr>
          <a:lstStyle/>
          <a:p>
            <a:r>
              <a:rPr lang="en-GB" sz="2400" dirty="0">
                <a:solidFill>
                  <a:srgbClr val="2EA9B0"/>
                </a:solidFill>
                <a:latin typeface="Arial" panose="020B0604020202020204" pitchFamily="34" charset="0"/>
                <a:cs typeface="Arial" panose="020B0604020202020204" pitchFamily="34" charset="0"/>
              </a:rPr>
              <a:t>Jane Austen – </a:t>
            </a:r>
            <a:r>
              <a:rPr lang="en-GB" sz="2400" i="1" dirty="0">
                <a:solidFill>
                  <a:srgbClr val="2EA9B0"/>
                </a:solidFill>
                <a:latin typeface="Arial" panose="020B0604020202020204" pitchFamily="34" charset="0"/>
                <a:cs typeface="Arial" panose="020B0604020202020204" pitchFamily="34" charset="0"/>
              </a:rPr>
              <a:t>Pride and Prejudice</a:t>
            </a:r>
          </a:p>
        </p:txBody>
      </p:sp>
      <p:sp>
        <p:nvSpPr>
          <p:cNvPr id="6" name="Rectangle 5"/>
          <p:cNvSpPr/>
          <p:nvPr/>
        </p:nvSpPr>
        <p:spPr>
          <a:xfrm>
            <a:off x="1089071" y="3809290"/>
            <a:ext cx="9978321" cy="830997"/>
          </a:xfrm>
          <a:prstGeom prst="rect">
            <a:avLst/>
          </a:prstGeom>
        </p:spPr>
        <p:txBody>
          <a:bodyPr wrap="square">
            <a:spAutoFit/>
          </a:bodyPr>
          <a:lstStyle/>
          <a:p>
            <a:r>
              <a:rPr lang="en-GB" sz="2400" dirty="0">
                <a:solidFill>
                  <a:srgbClr val="222222"/>
                </a:solidFill>
                <a:latin typeface="Arial" panose="020B0604020202020204" pitchFamily="34" charset="0"/>
                <a:cs typeface="Arial" panose="020B0604020202020204" pitchFamily="34" charset="0"/>
              </a:rPr>
              <a:t>‘All happy families are alike; each unhappy family is unhappy in its own way.’</a:t>
            </a:r>
          </a:p>
        </p:txBody>
      </p:sp>
      <p:sp>
        <p:nvSpPr>
          <p:cNvPr id="7" name="Rectangle 6"/>
          <p:cNvSpPr/>
          <p:nvPr/>
        </p:nvSpPr>
        <p:spPr>
          <a:xfrm>
            <a:off x="1055192" y="4730015"/>
            <a:ext cx="4156907" cy="461665"/>
          </a:xfrm>
          <a:prstGeom prst="rect">
            <a:avLst/>
          </a:prstGeom>
        </p:spPr>
        <p:txBody>
          <a:bodyPr wrap="none">
            <a:spAutoFit/>
          </a:bodyPr>
          <a:lstStyle/>
          <a:p>
            <a:r>
              <a:rPr lang="en-GB" sz="2400" dirty="0">
                <a:solidFill>
                  <a:srgbClr val="6667AD"/>
                </a:solidFill>
                <a:latin typeface="Arial" panose="020B0604020202020204" pitchFamily="34" charset="0"/>
                <a:cs typeface="Arial" panose="020B0604020202020204" pitchFamily="34" charset="0"/>
              </a:rPr>
              <a:t>Leo Tolstoy – </a:t>
            </a:r>
            <a:r>
              <a:rPr lang="en-GB" sz="2400" i="1" dirty="0">
                <a:solidFill>
                  <a:srgbClr val="6667AD"/>
                </a:solidFill>
                <a:latin typeface="Arial" panose="020B0604020202020204" pitchFamily="34" charset="0"/>
                <a:cs typeface="Arial" panose="020B0604020202020204" pitchFamily="34" charset="0"/>
              </a:rPr>
              <a:t>Anna Karenina</a:t>
            </a:r>
          </a:p>
        </p:txBody>
      </p:sp>
      <p:sp>
        <p:nvSpPr>
          <p:cNvPr id="9" name="TextBox 8"/>
          <p:cNvSpPr txBox="1"/>
          <p:nvPr/>
        </p:nvSpPr>
        <p:spPr>
          <a:xfrm>
            <a:off x="10352051" y="6170620"/>
            <a:ext cx="1368152"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Clipartpanda.com</a:t>
            </a:r>
          </a:p>
        </p:txBody>
      </p:sp>
    </p:spTree>
    <p:extLst>
      <p:ext uri="{BB962C8B-B14F-4D97-AF65-F5344CB8AC3E}">
        <p14:creationId xmlns:p14="http://schemas.microsoft.com/office/powerpoint/2010/main" val="112144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3921" y="2213120"/>
            <a:ext cx="7766324" cy="3539430"/>
          </a:xfrm>
          <a:prstGeom prst="rect">
            <a:avLst/>
          </a:prstGeom>
          <a:noFill/>
        </p:spPr>
        <p:txBody>
          <a:bodyPr wrap="square" rtlCol="0">
            <a:spAutoFit/>
          </a:bodyPr>
          <a:lstStyle/>
          <a:p>
            <a:pPr marL="355600" indent="-355600">
              <a:buClr>
                <a:srgbClr val="2EA9B0"/>
              </a:buClr>
              <a:buSzPct val="150000"/>
              <a:buFont typeface="Arial" panose="020B0604020202020204" pitchFamily="34" charset="0"/>
              <a:buChar char="•"/>
            </a:pPr>
            <a:endParaRPr lang="en-GB" sz="3200" dirty="0">
              <a:latin typeface="Arial" panose="020B0604020202020204" pitchFamily="34" charset="0"/>
              <a:cs typeface="Arial" panose="020B0604020202020204" pitchFamily="34" charset="0"/>
            </a:endParaRPr>
          </a:p>
          <a:p>
            <a:pPr>
              <a:buClr>
                <a:srgbClr val="2EA9B0"/>
              </a:buClr>
              <a:buSzPct val="150000"/>
            </a:pPr>
            <a:r>
              <a:rPr lang="en-GB" sz="3200" dirty="0">
                <a:latin typeface="Arial" panose="020B0604020202020204" pitchFamily="34" charset="0"/>
                <a:cs typeface="Arial" panose="020B0604020202020204" pitchFamily="34" charset="0"/>
              </a:rPr>
              <a:t>Ask yourself ‘if a speed-reading reviewer reads ONLY the first sentence in each paragraph, will they get the message?’</a:t>
            </a:r>
          </a:p>
          <a:p>
            <a:endParaRPr lang="en-GB" sz="3200" dirty="0">
              <a:latin typeface="Arial" panose="020B060402020202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p:txBody>
      </p:sp>
      <p:sp>
        <p:nvSpPr>
          <p:cNvPr id="4" name="Rectangle 3"/>
          <p:cNvSpPr/>
          <p:nvPr/>
        </p:nvSpPr>
        <p:spPr>
          <a:xfrm>
            <a:off x="1147305" y="662152"/>
            <a:ext cx="8014632" cy="646331"/>
          </a:xfrm>
          <a:prstGeom prst="rect">
            <a:avLst/>
          </a:prstGeom>
        </p:spPr>
        <p:txBody>
          <a:bodyPr wrap="square">
            <a:spAutoFit/>
          </a:bodyPr>
          <a:lstStyle/>
          <a:p>
            <a:r>
              <a:rPr lang="en-GB" sz="3600" b="1" dirty="0">
                <a:solidFill>
                  <a:srgbClr val="193E72"/>
                </a:solidFill>
                <a:latin typeface="Arial" panose="020B0604020202020204" pitchFamily="34" charset="0"/>
                <a:cs typeface="Arial" panose="020B0604020202020204" pitchFamily="34" charset="0"/>
              </a:rPr>
              <a:t>STYLE: </a:t>
            </a:r>
            <a:r>
              <a:rPr lang="en-GB" sz="3600" dirty="0">
                <a:solidFill>
                  <a:srgbClr val="2EA9B0"/>
                </a:solidFill>
                <a:latin typeface="Arial" panose="020B0604020202020204" pitchFamily="34" charset="0"/>
                <a:cs typeface="Arial" panose="020B0604020202020204" pitchFamily="34" charset="0"/>
              </a:rPr>
              <a:t>Helpful Writing Techniques</a:t>
            </a:r>
          </a:p>
        </p:txBody>
      </p:sp>
      <p:sp>
        <p:nvSpPr>
          <p:cNvPr id="5" name="Rectangle 4"/>
          <p:cNvSpPr/>
          <p:nvPr/>
        </p:nvSpPr>
        <p:spPr>
          <a:xfrm>
            <a:off x="1241058" y="1284335"/>
            <a:ext cx="2954655" cy="646331"/>
          </a:xfrm>
          <a:prstGeom prst="rect">
            <a:avLst/>
          </a:prstGeom>
        </p:spPr>
        <p:txBody>
          <a:bodyPr wrap="none">
            <a:spAutoFit/>
          </a:bodyPr>
          <a:lstStyle/>
          <a:p>
            <a:r>
              <a:rPr lang="en-GB" sz="3600" dirty="0">
                <a:solidFill>
                  <a:srgbClr val="46A867"/>
                </a:solidFill>
                <a:latin typeface="Arial" panose="020B0604020202020204" pitchFamily="34" charset="0"/>
                <a:cs typeface="Arial" panose="020B0604020202020204" pitchFamily="34" charset="0"/>
              </a:rPr>
              <a:t>Assert-Justify</a:t>
            </a:r>
          </a:p>
        </p:txBody>
      </p:sp>
    </p:spTree>
    <p:extLst>
      <p:ext uri="{BB962C8B-B14F-4D97-AF65-F5344CB8AC3E}">
        <p14:creationId xmlns:p14="http://schemas.microsoft.com/office/powerpoint/2010/main" val="41524439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17720" y="1579791"/>
            <a:ext cx="10717364" cy="584775"/>
          </a:xfrm>
          <a:prstGeom prst="rect">
            <a:avLst/>
          </a:prstGeom>
        </p:spPr>
        <p:txBody>
          <a:bodyPr wrap="square">
            <a:spAutoFit/>
          </a:bodyPr>
          <a:lstStyle/>
          <a:p>
            <a:r>
              <a:rPr lang="en-GB" sz="1600" dirty="0">
                <a:latin typeface="Arial" panose="020B0604020202020204" pitchFamily="34" charset="0"/>
                <a:ea typeface="Times New Roman" panose="02020603050405020304" pitchFamily="18" charset="0"/>
                <a:cs typeface="Arial" panose="020B0604020202020204" pitchFamily="34" charset="0"/>
              </a:rPr>
              <a:t>I have developed my career in biomedical research, building on my expertise in signal processing, computing &amp; mathematics …</a:t>
            </a:r>
          </a:p>
        </p:txBody>
      </p:sp>
      <p:sp>
        <p:nvSpPr>
          <p:cNvPr id="12" name="Rectangle 11"/>
          <p:cNvSpPr/>
          <p:nvPr/>
        </p:nvSpPr>
        <p:spPr>
          <a:xfrm>
            <a:off x="6022011" y="1930655"/>
            <a:ext cx="3635153" cy="338554"/>
          </a:xfrm>
          <a:prstGeom prst="rect">
            <a:avLst/>
          </a:prstGeom>
        </p:spPr>
        <p:txBody>
          <a:bodyPr wrap="square">
            <a:spAutoFit/>
          </a:bodyPr>
          <a:lstStyle/>
          <a:p>
            <a:r>
              <a:rPr lang="en-GB" sz="1600" b="1" dirty="0">
                <a:solidFill>
                  <a:srgbClr val="6667AD"/>
                </a:solidFill>
                <a:latin typeface="Arial" panose="020B0604020202020204" pitchFamily="34" charset="0"/>
                <a:ea typeface="Times New Roman" panose="02020603050405020304" pitchFamily="18" charset="0"/>
                <a:cs typeface="Arial" panose="020B0604020202020204" pitchFamily="34" charset="0"/>
              </a:rPr>
              <a:t>I already have a career in this area</a:t>
            </a:r>
          </a:p>
        </p:txBody>
      </p:sp>
      <p:sp>
        <p:nvSpPr>
          <p:cNvPr id="13" name="Rectangle 12"/>
          <p:cNvSpPr/>
          <p:nvPr/>
        </p:nvSpPr>
        <p:spPr>
          <a:xfrm>
            <a:off x="1017720" y="2266547"/>
            <a:ext cx="10545189" cy="584775"/>
          </a:xfrm>
          <a:prstGeom prst="rect">
            <a:avLst/>
          </a:prstGeom>
        </p:spPr>
        <p:txBody>
          <a:bodyPr wrap="square">
            <a:spAutoFit/>
          </a:bodyPr>
          <a:lstStyle/>
          <a:p>
            <a:r>
              <a:rPr lang="en-GB" sz="1600" dirty="0">
                <a:latin typeface="Arial" panose="020B0604020202020204" pitchFamily="34" charset="0"/>
                <a:ea typeface="Times New Roman" panose="02020603050405020304" pitchFamily="18" charset="0"/>
                <a:cs typeface="Arial" panose="020B0604020202020204" pitchFamily="34" charset="0"/>
              </a:rPr>
              <a:t>After BSc in Applied Mathematics (2004) &amp; PhD in Computer Science (2007), I took a post-doctoral position in Oxford …</a:t>
            </a:r>
          </a:p>
        </p:txBody>
      </p:sp>
      <p:sp>
        <p:nvSpPr>
          <p:cNvPr id="2" name="TextBox 1"/>
          <p:cNvSpPr txBox="1"/>
          <p:nvPr/>
        </p:nvSpPr>
        <p:spPr>
          <a:xfrm>
            <a:off x="5987535" y="2565048"/>
            <a:ext cx="2231188" cy="338554"/>
          </a:xfrm>
          <a:prstGeom prst="rect">
            <a:avLst/>
          </a:prstGeom>
          <a:noFill/>
        </p:spPr>
        <p:txBody>
          <a:bodyPr wrap="square" rtlCol="0">
            <a:spAutoFit/>
          </a:bodyPr>
          <a:lstStyle/>
          <a:p>
            <a:r>
              <a:rPr lang="en-GB" sz="1600" b="1" dirty="0">
                <a:solidFill>
                  <a:srgbClr val="6667AD"/>
                </a:solidFill>
                <a:latin typeface="Arial" panose="020B0604020202020204" pitchFamily="34" charset="0"/>
                <a:cs typeface="Arial" panose="020B0604020202020204" pitchFamily="34" charset="0"/>
              </a:rPr>
              <a:t>I am well qualified</a:t>
            </a:r>
          </a:p>
        </p:txBody>
      </p:sp>
      <p:sp>
        <p:nvSpPr>
          <p:cNvPr id="3" name="Rectangle 2"/>
          <p:cNvSpPr/>
          <p:nvPr/>
        </p:nvSpPr>
        <p:spPr>
          <a:xfrm>
            <a:off x="1017720" y="2898002"/>
            <a:ext cx="9634471" cy="338554"/>
          </a:xfrm>
          <a:prstGeom prst="rect">
            <a:avLst/>
          </a:prstGeom>
        </p:spPr>
        <p:txBody>
          <a:bodyPr wrap="square">
            <a:spAutoFit/>
          </a:bodyPr>
          <a:lstStyle/>
          <a:p>
            <a:r>
              <a:rPr lang="en-GB" sz="1600" dirty="0">
                <a:latin typeface="Arial" panose="020B0604020202020204" pitchFamily="34" charset="0"/>
                <a:ea typeface="Times New Roman" panose="02020603050405020304" pitchFamily="18" charset="0"/>
                <a:cs typeface="Arial" panose="020B0604020202020204" pitchFamily="34" charset="0"/>
              </a:rPr>
              <a:t>My supervisors encouraged me to become independent early on …</a:t>
            </a:r>
          </a:p>
        </p:txBody>
      </p:sp>
      <p:sp>
        <p:nvSpPr>
          <p:cNvPr id="4" name="TextBox 3"/>
          <p:cNvSpPr txBox="1"/>
          <p:nvPr/>
        </p:nvSpPr>
        <p:spPr>
          <a:xfrm>
            <a:off x="5987535" y="3136641"/>
            <a:ext cx="3256067" cy="338554"/>
          </a:xfrm>
          <a:prstGeom prst="rect">
            <a:avLst/>
          </a:prstGeom>
          <a:noFill/>
        </p:spPr>
        <p:txBody>
          <a:bodyPr wrap="square" rtlCol="0">
            <a:spAutoFit/>
          </a:bodyPr>
          <a:lstStyle/>
          <a:p>
            <a:r>
              <a:rPr lang="en-GB" sz="1600" b="1" dirty="0">
                <a:solidFill>
                  <a:srgbClr val="6667AD"/>
                </a:solidFill>
                <a:latin typeface="Arial" panose="020B0604020202020204" pitchFamily="34" charset="0"/>
                <a:cs typeface="Arial" panose="020B0604020202020204" pitchFamily="34" charset="0"/>
              </a:rPr>
              <a:t>I am an independent researcher</a:t>
            </a:r>
          </a:p>
        </p:txBody>
      </p:sp>
      <p:sp>
        <p:nvSpPr>
          <p:cNvPr id="5" name="Rectangle 4"/>
          <p:cNvSpPr/>
          <p:nvPr/>
        </p:nvSpPr>
        <p:spPr>
          <a:xfrm>
            <a:off x="1017720" y="3429000"/>
            <a:ext cx="10653043" cy="584775"/>
          </a:xfrm>
          <a:prstGeom prst="rect">
            <a:avLst/>
          </a:prstGeom>
        </p:spPr>
        <p:txBody>
          <a:bodyPr wrap="square">
            <a:spAutoFit/>
          </a:bodyPr>
          <a:lstStyle/>
          <a:p>
            <a:r>
              <a:rPr lang="en-GB" sz="1600" dirty="0">
                <a:latin typeface="Arial" panose="020B0604020202020204" pitchFamily="34" charset="0"/>
                <a:ea typeface="Times New Roman" panose="02020603050405020304" pitchFamily="18" charset="0"/>
                <a:cs typeface="Arial" panose="020B0604020202020204" pitchFamily="34" charset="0"/>
              </a:rPr>
              <a:t>My results have been published in peer-reviewed medical, biomedical &amp; engineering journals &amp; presented at international scientific meetings …</a:t>
            </a:r>
          </a:p>
        </p:txBody>
      </p:sp>
      <p:sp>
        <p:nvSpPr>
          <p:cNvPr id="6" name="TextBox 5"/>
          <p:cNvSpPr txBox="1"/>
          <p:nvPr/>
        </p:nvSpPr>
        <p:spPr>
          <a:xfrm>
            <a:off x="5989809" y="3719854"/>
            <a:ext cx="3699555" cy="338554"/>
          </a:xfrm>
          <a:prstGeom prst="rect">
            <a:avLst/>
          </a:prstGeom>
          <a:noFill/>
        </p:spPr>
        <p:txBody>
          <a:bodyPr wrap="square" rtlCol="0">
            <a:spAutoFit/>
          </a:bodyPr>
          <a:lstStyle/>
          <a:p>
            <a:r>
              <a:rPr lang="en-GB" sz="1600" b="1" dirty="0">
                <a:solidFill>
                  <a:srgbClr val="6667AD"/>
                </a:solidFill>
                <a:latin typeface="Arial" panose="020B0604020202020204" pitchFamily="34" charset="0"/>
                <a:cs typeface="Arial" panose="020B0604020202020204" pitchFamily="34" charset="0"/>
              </a:rPr>
              <a:t>I have a good research track record</a:t>
            </a:r>
          </a:p>
        </p:txBody>
      </p:sp>
      <p:sp>
        <p:nvSpPr>
          <p:cNvPr id="10" name="Rectangle 9"/>
          <p:cNvSpPr/>
          <p:nvPr/>
        </p:nvSpPr>
        <p:spPr>
          <a:xfrm>
            <a:off x="968951" y="4026499"/>
            <a:ext cx="10642726" cy="338554"/>
          </a:xfrm>
          <a:prstGeom prst="rect">
            <a:avLst/>
          </a:prstGeom>
        </p:spPr>
        <p:txBody>
          <a:bodyPr wrap="square">
            <a:spAutoFit/>
          </a:bodyPr>
          <a:lstStyle/>
          <a:p>
            <a:r>
              <a:rPr lang="en-GB" sz="1600" dirty="0">
                <a:latin typeface="Arial" panose="020B0604020202020204" pitchFamily="34" charset="0"/>
                <a:ea typeface="Times New Roman" panose="02020603050405020304" pitchFamily="18" charset="0"/>
                <a:cs typeface="Arial" panose="020B0604020202020204" pitchFamily="34" charset="0"/>
              </a:rPr>
              <a:t>I have already successfully supervised two PhD, two MSc… several undergraduate students …</a:t>
            </a:r>
          </a:p>
        </p:txBody>
      </p:sp>
      <p:sp>
        <p:nvSpPr>
          <p:cNvPr id="14" name="TextBox 13"/>
          <p:cNvSpPr txBox="1"/>
          <p:nvPr/>
        </p:nvSpPr>
        <p:spPr>
          <a:xfrm>
            <a:off x="6032938" y="4299456"/>
            <a:ext cx="5720287" cy="338554"/>
          </a:xfrm>
          <a:prstGeom prst="rect">
            <a:avLst/>
          </a:prstGeom>
          <a:noFill/>
        </p:spPr>
        <p:txBody>
          <a:bodyPr wrap="square" rtlCol="0">
            <a:spAutoFit/>
          </a:bodyPr>
          <a:lstStyle/>
          <a:p>
            <a:r>
              <a:rPr lang="en-GB" sz="1600" b="1" dirty="0">
                <a:solidFill>
                  <a:srgbClr val="6667AD"/>
                </a:solidFill>
                <a:latin typeface="Arial" panose="020B0604020202020204" pitchFamily="34" charset="0"/>
                <a:cs typeface="Arial" panose="020B0604020202020204" pitchFamily="34" charset="0"/>
              </a:rPr>
              <a:t>I am already involved in research capacity development</a:t>
            </a:r>
          </a:p>
        </p:txBody>
      </p:sp>
      <p:sp>
        <p:nvSpPr>
          <p:cNvPr id="15" name="Rectangle 14"/>
          <p:cNvSpPr/>
          <p:nvPr/>
        </p:nvSpPr>
        <p:spPr>
          <a:xfrm>
            <a:off x="968951" y="4595476"/>
            <a:ext cx="10826918" cy="584775"/>
          </a:xfrm>
          <a:prstGeom prst="rect">
            <a:avLst/>
          </a:prstGeom>
        </p:spPr>
        <p:txBody>
          <a:bodyPr wrap="square">
            <a:spAutoFit/>
          </a:bodyPr>
          <a:lstStyle/>
          <a:p>
            <a:r>
              <a:rPr lang="en-GB" sz="1600" dirty="0">
                <a:latin typeface="Arial" panose="020B0604020202020204" pitchFamily="34" charset="0"/>
                <a:ea typeface="Times New Roman" panose="02020603050405020304" pitchFamily="18" charset="0"/>
                <a:cs typeface="Arial" panose="020B0604020202020204" pitchFamily="34" charset="0"/>
              </a:rPr>
              <a:t>Together with colleagues from Prague &amp; Lyon, I recently organised the ‘1st Workshop on Signal Processing &amp; Monitoring in Labour’ … a newly emerging forum. </a:t>
            </a:r>
          </a:p>
        </p:txBody>
      </p:sp>
      <p:sp>
        <p:nvSpPr>
          <p:cNvPr id="16" name="TextBox 15"/>
          <p:cNvSpPr txBox="1"/>
          <p:nvPr/>
        </p:nvSpPr>
        <p:spPr>
          <a:xfrm>
            <a:off x="6022011" y="4868433"/>
            <a:ext cx="5197254" cy="338554"/>
          </a:xfrm>
          <a:prstGeom prst="rect">
            <a:avLst/>
          </a:prstGeom>
          <a:noFill/>
        </p:spPr>
        <p:txBody>
          <a:bodyPr wrap="square" rtlCol="0">
            <a:spAutoFit/>
          </a:bodyPr>
          <a:lstStyle/>
          <a:p>
            <a:r>
              <a:rPr lang="en-GB" sz="1600" b="1" dirty="0">
                <a:solidFill>
                  <a:srgbClr val="6667AD"/>
                </a:solidFill>
                <a:latin typeface="Arial" panose="020B0604020202020204" pitchFamily="34" charset="0"/>
                <a:cs typeface="Arial" panose="020B0604020202020204" pitchFamily="34" charset="0"/>
              </a:rPr>
              <a:t>I have international collaborators in this novel field</a:t>
            </a:r>
          </a:p>
        </p:txBody>
      </p:sp>
      <p:sp>
        <p:nvSpPr>
          <p:cNvPr id="17" name="Rectangle 16"/>
          <p:cNvSpPr/>
          <p:nvPr/>
        </p:nvSpPr>
        <p:spPr>
          <a:xfrm>
            <a:off x="968951" y="5271531"/>
            <a:ext cx="10612305" cy="338554"/>
          </a:xfrm>
          <a:prstGeom prst="rect">
            <a:avLst/>
          </a:prstGeom>
        </p:spPr>
        <p:txBody>
          <a:bodyPr wrap="square">
            <a:spAutoFit/>
          </a:bodyPr>
          <a:lstStyle/>
          <a:p>
            <a:r>
              <a:rPr lang="en-GB" sz="1600" dirty="0">
                <a:latin typeface="Arial" panose="020B0604020202020204" pitchFamily="34" charset="0"/>
                <a:ea typeface="Times New Roman" panose="02020603050405020304" pitchFamily="18" charset="0"/>
                <a:cs typeface="Arial" panose="020B0604020202020204" pitchFamily="34" charset="0"/>
              </a:rPr>
              <a:t>My preliminary results already show the feasibility &amp; potential impact of my central research hypothesis …</a:t>
            </a:r>
          </a:p>
        </p:txBody>
      </p:sp>
      <p:sp>
        <p:nvSpPr>
          <p:cNvPr id="18" name="TextBox 17"/>
          <p:cNvSpPr txBox="1"/>
          <p:nvPr/>
        </p:nvSpPr>
        <p:spPr>
          <a:xfrm>
            <a:off x="5987535" y="5610085"/>
            <a:ext cx="3403649" cy="338554"/>
          </a:xfrm>
          <a:prstGeom prst="rect">
            <a:avLst/>
          </a:prstGeom>
          <a:noFill/>
        </p:spPr>
        <p:txBody>
          <a:bodyPr wrap="square" rtlCol="0">
            <a:spAutoFit/>
          </a:bodyPr>
          <a:lstStyle/>
          <a:p>
            <a:r>
              <a:rPr lang="en-GB" sz="1600" b="1" dirty="0">
                <a:solidFill>
                  <a:srgbClr val="6667AD"/>
                </a:solidFill>
                <a:latin typeface="Arial" panose="020B0604020202020204" pitchFamily="34" charset="0"/>
                <a:cs typeface="Arial" panose="020B0604020202020204" pitchFamily="34" charset="0"/>
              </a:rPr>
              <a:t>This project is likely to succeed</a:t>
            </a:r>
          </a:p>
        </p:txBody>
      </p:sp>
      <p:sp>
        <p:nvSpPr>
          <p:cNvPr id="19" name="Rectangle 18"/>
          <p:cNvSpPr/>
          <p:nvPr/>
        </p:nvSpPr>
        <p:spPr>
          <a:xfrm>
            <a:off x="5306421" y="6129651"/>
            <a:ext cx="6256488" cy="400110"/>
          </a:xfrm>
          <a:prstGeom prst="rect">
            <a:avLst/>
          </a:prstGeom>
        </p:spPr>
        <p:txBody>
          <a:bodyPr wrap="square">
            <a:spAutoFit/>
          </a:bodyPr>
          <a:lstStyle/>
          <a:p>
            <a:r>
              <a:rPr lang="en-GB" sz="1000" dirty="0">
                <a:latin typeface="Arial" panose="020B0604020202020204" pitchFamily="34" charset="0"/>
                <a:cs typeface="Arial" panose="020B0604020202020204" pitchFamily="34" charset="0"/>
              </a:rPr>
              <a:t>Example: Expertise &amp; Experience Section, </a:t>
            </a:r>
            <a:r>
              <a:rPr lang="en-GB" sz="1000" dirty="0" err="1">
                <a:latin typeface="Arial" panose="020B0604020202020204" pitchFamily="34" charset="0"/>
                <a:cs typeface="Arial" panose="020B0604020202020204" pitchFamily="34" charset="0"/>
              </a:rPr>
              <a:t>Antoniya</a:t>
            </a:r>
            <a:r>
              <a:rPr lang="en-GB" sz="1000" dirty="0">
                <a:latin typeface="Arial" panose="020B0604020202020204" pitchFamily="34" charset="0"/>
                <a:cs typeface="Arial" panose="020B0604020202020204" pitchFamily="34" charset="0"/>
              </a:rPr>
              <a:t> Georgieva, Successful NIHR CDF, 2016; edited slightly; my emphases</a:t>
            </a:r>
          </a:p>
        </p:txBody>
      </p:sp>
      <p:sp>
        <p:nvSpPr>
          <p:cNvPr id="20" name="Rectangle 19"/>
          <p:cNvSpPr/>
          <p:nvPr/>
        </p:nvSpPr>
        <p:spPr>
          <a:xfrm>
            <a:off x="1017720" y="457827"/>
            <a:ext cx="9581778" cy="646331"/>
          </a:xfrm>
          <a:prstGeom prst="rect">
            <a:avLst/>
          </a:prstGeom>
        </p:spPr>
        <p:txBody>
          <a:bodyPr wrap="square">
            <a:spAutoFit/>
          </a:bodyPr>
          <a:lstStyle/>
          <a:p>
            <a:r>
              <a:rPr lang="en-GB" sz="3600" b="1" dirty="0">
                <a:solidFill>
                  <a:srgbClr val="193E72"/>
                </a:solidFill>
                <a:latin typeface="Arial" panose="020B0604020202020204" pitchFamily="34" charset="0"/>
                <a:cs typeface="Arial" panose="020B0604020202020204" pitchFamily="34" charset="0"/>
              </a:rPr>
              <a:t>STYLE: </a:t>
            </a:r>
            <a:r>
              <a:rPr lang="en-GB" sz="3600" dirty="0">
                <a:solidFill>
                  <a:srgbClr val="2EA9B0"/>
                </a:solidFill>
                <a:latin typeface="Arial" panose="020B0604020202020204" pitchFamily="34" charset="0"/>
                <a:cs typeface="Arial" panose="020B0604020202020204" pitchFamily="34" charset="0"/>
              </a:rPr>
              <a:t>Helpful Writing Techniques</a:t>
            </a:r>
          </a:p>
        </p:txBody>
      </p:sp>
      <p:sp>
        <p:nvSpPr>
          <p:cNvPr id="21" name="Rectangle 20"/>
          <p:cNvSpPr/>
          <p:nvPr/>
        </p:nvSpPr>
        <p:spPr>
          <a:xfrm>
            <a:off x="1017720" y="946145"/>
            <a:ext cx="3532395" cy="646331"/>
          </a:xfrm>
          <a:prstGeom prst="rect">
            <a:avLst/>
          </a:prstGeom>
        </p:spPr>
        <p:txBody>
          <a:bodyPr wrap="square">
            <a:spAutoFit/>
          </a:bodyPr>
          <a:lstStyle/>
          <a:p>
            <a:r>
              <a:rPr lang="en-GB" sz="3600" dirty="0">
                <a:solidFill>
                  <a:srgbClr val="46A867"/>
                </a:solidFill>
                <a:latin typeface="Arial" panose="020B0604020202020204" pitchFamily="34" charset="0"/>
                <a:cs typeface="Arial" panose="020B0604020202020204" pitchFamily="34" charset="0"/>
              </a:rPr>
              <a:t>Assert-Justify</a:t>
            </a:r>
          </a:p>
        </p:txBody>
      </p:sp>
    </p:spTree>
    <p:extLst>
      <p:ext uri="{BB962C8B-B14F-4D97-AF65-F5344CB8AC3E}">
        <p14:creationId xmlns:p14="http://schemas.microsoft.com/office/powerpoint/2010/main" val="71429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 grpId="0"/>
      <p:bldP spid="3" grpId="0"/>
      <p:bldP spid="4" grpId="0"/>
      <p:bldP spid="5" grpId="0"/>
      <p:bldP spid="6" grpId="0"/>
      <p:bldP spid="10" grpId="0"/>
      <p:bldP spid="14" grpId="0"/>
      <p:bldP spid="15" grpId="0"/>
      <p:bldP spid="16" grpId="0"/>
      <p:bldP spid="17" grpId="0"/>
      <p:bldP spid="1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21180" y="1811308"/>
            <a:ext cx="9874966" cy="1477328"/>
          </a:xfrm>
          <a:prstGeom prst="rect">
            <a:avLst/>
          </a:prstGeom>
        </p:spPr>
        <p:txBody>
          <a:bodyPr wrap="square">
            <a:spAutoFit/>
          </a:bodyPr>
          <a:lstStyle/>
          <a:p>
            <a:r>
              <a:rPr lang="en-GB" sz="1800" dirty="0">
                <a:latin typeface="Arial" panose="020B0604020202020204" pitchFamily="34" charset="0"/>
                <a:cs typeface="Arial" panose="020B0604020202020204" pitchFamily="34" charset="0"/>
              </a:rPr>
              <a:t>‘A systematic review published in 2007 found 33 Early Warning Score (EWS) algorithms in use, with a high degree of overlap in the vital signs included, but with considerable variability in the weighting systems used to obtain the score.(14) However, due to numerous deficiencies in the methods used to develop many of these EWSs, the authors concluded that</a:t>
            </a:r>
          </a:p>
          <a:p>
            <a:endParaRPr lang="en-GB" sz="1800" dirty="0">
              <a:latin typeface="Arial" panose="020B0604020202020204" pitchFamily="34" charset="0"/>
              <a:cs typeface="Arial" panose="020B0604020202020204" pitchFamily="34" charset="0"/>
            </a:endParaRPr>
          </a:p>
        </p:txBody>
      </p:sp>
      <p:sp>
        <p:nvSpPr>
          <p:cNvPr id="6" name="Rectangle 5"/>
          <p:cNvSpPr/>
          <p:nvPr/>
        </p:nvSpPr>
        <p:spPr>
          <a:xfrm>
            <a:off x="1021180" y="2645219"/>
            <a:ext cx="10057515" cy="923330"/>
          </a:xfrm>
          <a:prstGeom prst="rect">
            <a:avLst/>
          </a:prstGeom>
        </p:spPr>
        <p:txBody>
          <a:bodyPr wrap="square">
            <a:spAutoFit/>
          </a:bodyPr>
          <a:lstStyle/>
          <a:p>
            <a:r>
              <a:rPr lang="en-GB" sz="1800" dirty="0">
                <a:latin typeface="Arial" panose="020B0604020202020204" pitchFamily="34" charset="0"/>
                <a:cs typeface="Arial" panose="020B0604020202020204" pitchFamily="34" charset="0"/>
              </a:rPr>
              <a:t>								      none of the algorithms could be said to ‘perform well’ at identifying patients at increased risk of in-hospital death from those who were not.’</a:t>
            </a:r>
          </a:p>
        </p:txBody>
      </p:sp>
      <p:sp>
        <p:nvSpPr>
          <p:cNvPr id="7" name="Rectangle 6"/>
          <p:cNvSpPr/>
          <p:nvPr/>
        </p:nvSpPr>
        <p:spPr>
          <a:xfrm>
            <a:off x="1021180" y="4036591"/>
            <a:ext cx="10697854" cy="1477328"/>
          </a:xfrm>
          <a:prstGeom prst="rect">
            <a:avLst/>
          </a:prstGeom>
        </p:spPr>
        <p:txBody>
          <a:bodyPr wrap="square">
            <a:spAutoFit/>
          </a:bodyPr>
          <a:lstStyle/>
          <a:p>
            <a:r>
              <a:rPr lang="en-GB" sz="1800" b="1" dirty="0">
                <a:solidFill>
                  <a:srgbClr val="46A867"/>
                </a:solidFill>
                <a:latin typeface="Arial" panose="020B0604020202020204" pitchFamily="34" charset="0"/>
                <a:cs typeface="Arial" panose="020B0604020202020204" pitchFamily="34" charset="0"/>
              </a:rPr>
              <a:t>Current Early Warning Scores do not ‘perform well’ at identifying patients at increased risk of in-hospital death due to numerous deficiencies in the methods used to develop them. </a:t>
            </a:r>
            <a:r>
              <a:rPr lang="en-GB" sz="1800" dirty="0">
                <a:latin typeface="Arial" panose="020B0604020202020204" pitchFamily="34" charset="0"/>
                <a:cs typeface="Arial" panose="020B0604020202020204" pitchFamily="34" charset="0"/>
              </a:rPr>
              <a:t>These were the conclusions of a systematic review published in 2007, which identified 33 EWS algorithms. There was a high degree of overlap in the vital signs included, but considerable variability in the weighting systems used to obtain the score…’						</a:t>
            </a:r>
            <a:endParaRPr lang="en-GB" sz="1800" i="1" dirty="0">
              <a:latin typeface="Arial" panose="020B0604020202020204" pitchFamily="34" charset="0"/>
              <a:cs typeface="Arial" panose="020B0604020202020204" pitchFamily="34" charset="0"/>
            </a:endParaRPr>
          </a:p>
        </p:txBody>
      </p:sp>
      <p:sp>
        <p:nvSpPr>
          <p:cNvPr id="8" name="TextBox 7"/>
          <p:cNvSpPr txBox="1"/>
          <p:nvPr/>
        </p:nvSpPr>
        <p:spPr>
          <a:xfrm>
            <a:off x="7156771" y="5981961"/>
            <a:ext cx="4466122"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Example: Research Plan: Background, Steve Gerry, Successful DRF, 2016; edited to make a point</a:t>
            </a:r>
          </a:p>
        </p:txBody>
      </p:sp>
      <p:sp>
        <p:nvSpPr>
          <p:cNvPr id="10" name="Rectangle 9"/>
          <p:cNvSpPr/>
          <p:nvPr/>
        </p:nvSpPr>
        <p:spPr>
          <a:xfrm>
            <a:off x="1021180" y="460695"/>
            <a:ext cx="8014632" cy="646331"/>
          </a:xfrm>
          <a:prstGeom prst="rect">
            <a:avLst/>
          </a:prstGeom>
        </p:spPr>
        <p:txBody>
          <a:bodyPr wrap="square">
            <a:spAutoFit/>
          </a:bodyPr>
          <a:lstStyle/>
          <a:p>
            <a:r>
              <a:rPr lang="en-GB" sz="3600" b="1" dirty="0">
                <a:solidFill>
                  <a:srgbClr val="193E72"/>
                </a:solidFill>
                <a:latin typeface="Arial" panose="020B0604020202020204" pitchFamily="34" charset="0"/>
                <a:cs typeface="Arial" panose="020B0604020202020204" pitchFamily="34" charset="0"/>
              </a:rPr>
              <a:t>STYLE: </a:t>
            </a:r>
            <a:r>
              <a:rPr lang="en-GB" sz="3600" dirty="0">
                <a:solidFill>
                  <a:srgbClr val="2EA9B0"/>
                </a:solidFill>
                <a:latin typeface="Arial" panose="020B0604020202020204" pitchFamily="34" charset="0"/>
                <a:cs typeface="Arial" panose="020B0604020202020204" pitchFamily="34" charset="0"/>
              </a:rPr>
              <a:t>Helpful Writing Techniques</a:t>
            </a:r>
          </a:p>
        </p:txBody>
      </p:sp>
      <p:sp>
        <p:nvSpPr>
          <p:cNvPr id="11" name="Rectangle 10"/>
          <p:cNvSpPr/>
          <p:nvPr/>
        </p:nvSpPr>
        <p:spPr>
          <a:xfrm>
            <a:off x="1021180" y="965449"/>
            <a:ext cx="2954655" cy="646331"/>
          </a:xfrm>
          <a:prstGeom prst="rect">
            <a:avLst/>
          </a:prstGeom>
        </p:spPr>
        <p:txBody>
          <a:bodyPr wrap="none">
            <a:spAutoFit/>
          </a:bodyPr>
          <a:lstStyle/>
          <a:p>
            <a:r>
              <a:rPr lang="en-GB" sz="3600" dirty="0">
                <a:solidFill>
                  <a:srgbClr val="46A867"/>
                </a:solidFill>
                <a:latin typeface="Arial" panose="020B0604020202020204" pitchFamily="34" charset="0"/>
                <a:cs typeface="Arial" panose="020B0604020202020204" pitchFamily="34" charset="0"/>
              </a:rPr>
              <a:t>Assert-Justify</a:t>
            </a:r>
          </a:p>
        </p:txBody>
      </p:sp>
    </p:spTree>
    <p:extLst>
      <p:ext uri="{BB962C8B-B14F-4D97-AF65-F5344CB8AC3E}">
        <p14:creationId xmlns:p14="http://schemas.microsoft.com/office/powerpoint/2010/main" val="3087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6"/>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3323" y="1589918"/>
            <a:ext cx="10531118" cy="3970318"/>
          </a:xfrm>
          <a:prstGeom prst="rect">
            <a:avLst/>
          </a:prstGeom>
        </p:spPr>
        <p:txBody>
          <a:bodyPr wrap="square">
            <a:spAutoFit/>
          </a:bodyPr>
          <a:lstStyle/>
          <a:p>
            <a:endParaRPr lang="en-GB" sz="1800" b="1" dirty="0">
              <a:solidFill>
                <a:srgbClr val="00AA3A"/>
              </a:solidFill>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Advance information that will make reader more likely to agree to your </a:t>
            </a:r>
          </a:p>
          <a:p>
            <a:r>
              <a:rPr lang="en-GB" sz="1800" dirty="0">
                <a:latin typeface="Arial" panose="020B0604020202020204" pitchFamily="34" charset="0"/>
                <a:cs typeface="Arial" panose="020B0604020202020204" pitchFamily="34" charset="0"/>
              </a:rPr>
              <a:t>proposition</a:t>
            </a:r>
          </a:p>
          <a:p>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E.g.</a:t>
            </a:r>
          </a:p>
          <a:p>
            <a:endParaRPr lang="en-GB" sz="1800" dirty="0">
              <a:latin typeface="Arial" panose="020B0604020202020204" pitchFamily="34" charset="0"/>
              <a:cs typeface="Arial" panose="020B0604020202020204" pitchFamily="34" charset="0"/>
            </a:endParaRPr>
          </a:p>
          <a:p>
            <a:r>
              <a:rPr lang="en-GB" sz="1800" dirty="0">
                <a:solidFill>
                  <a:srgbClr val="46A86C"/>
                </a:solidFill>
                <a:latin typeface="Arial" panose="020B0604020202020204" pitchFamily="34" charset="0"/>
                <a:cs typeface="Arial" panose="020B0604020202020204" pitchFamily="34" charset="0"/>
              </a:rPr>
              <a:t>‘Each year, 30,000 people suffer from …’ priming for work on it</a:t>
            </a:r>
          </a:p>
          <a:p>
            <a:endParaRPr lang="en-GB" sz="1800" dirty="0">
              <a:solidFill>
                <a:srgbClr val="46A86C"/>
              </a:solidFill>
              <a:latin typeface="Arial" panose="020B0604020202020204" pitchFamily="34" charset="0"/>
              <a:cs typeface="Arial" panose="020B0604020202020204" pitchFamily="34" charset="0"/>
            </a:endParaRPr>
          </a:p>
          <a:p>
            <a:r>
              <a:rPr lang="en-GB" sz="1800" dirty="0">
                <a:solidFill>
                  <a:srgbClr val="46A86C"/>
                </a:solidFill>
                <a:latin typeface="Arial" panose="020B0604020202020204" pitchFamily="34" charset="0"/>
                <a:cs typeface="Arial" panose="020B0604020202020204" pitchFamily="34" charset="0"/>
              </a:rPr>
              <a:t>‘There is a dearth of evidence concerning …’ priming for work later to remedy this</a:t>
            </a:r>
          </a:p>
          <a:p>
            <a:endParaRPr lang="en-GB" sz="1800" dirty="0">
              <a:solidFill>
                <a:srgbClr val="46A86C"/>
              </a:solidFill>
              <a:latin typeface="Arial" panose="020B0604020202020204" pitchFamily="34" charset="0"/>
              <a:cs typeface="Arial" panose="020B0604020202020204" pitchFamily="34" charset="0"/>
            </a:endParaRPr>
          </a:p>
          <a:p>
            <a:r>
              <a:rPr lang="en-GB" sz="1800" dirty="0">
                <a:solidFill>
                  <a:srgbClr val="46A86C"/>
                </a:solidFill>
                <a:latin typeface="Arial" panose="020B0604020202020204" pitchFamily="34" charset="0"/>
                <a:cs typeface="Arial" panose="020B0604020202020204" pitchFamily="34" charset="0"/>
              </a:rPr>
              <a:t>‘Data will be gathered using …’  priming for a later resource request</a:t>
            </a:r>
          </a:p>
          <a:p>
            <a:endParaRPr lang="en-GB" sz="1800" dirty="0">
              <a:solidFill>
                <a:srgbClr val="46A86C"/>
              </a:solidFill>
              <a:latin typeface="Arial" panose="020B0604020202020204" pitchFamily="34" charset="0"/>
              <a:cs typeface="Arial" panose="020B0604020202020204" pitchFamily="34" charset="0"/>
            </a:endParaRPr>
          </a:p>
          <a:p>
            <a:r>
              <a:rPr lang="en-GB" sz="1800" dirty="0">
                <a:solidFill>
                  <a:srgbClr val="46A86C"/>
                </a:solidFill>
                <a:latin typeface="Arial" panose="020B0604020202020204" pitchFamily="34" charset="0"/>
                <a:cs typeface="Arial" panose="020B0604020202020204" pitchFamily="34" charset="0"/>
              </a:rPr>
              <a:t>‘Previous relevant work by the co-applicant …’ priming choice of personnel for study detailed later</a:t>
            </a:r>
          </a:p>
        </p:txBody>
      </p:sp>
      <p:pic>
        <p:nvPicPr>
          <p:cNvPr id="4098" name="Picture 2" descr="don't_drive_tired_jim_hor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4123" y="643555"/>
            <a:ext cx="3150580" cy="21205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677245" y="6145975"/>
            <a:ext cx="3024336"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http://jimhorne.co.uk/falling-asleep-at-the-wheel/</a:t>
            </a:r>
          </a:p>
        </p:txBody>
      </p:sp>
      <p:pic>
        <p:nvPicPr>
          <p:cNvPr id="4100" name="Picture 4" descr="Image result for motorway 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2455" y="2862901"/>
            <a:ext cx="3682248" cy="7099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36678" y="6145975"/>
            <a:ext cx="1445777"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motorwayservices.info</a:t>
            </a:r>
          </a:p>
        </p:txBody>
      </p:sp>
      <p:sp>
        <p:nvSpPr>
          <p:cNvPr id="8" name="Rectangle 7"/>
          <p:cNvSpPr/>
          <p:nvPr/>
        </p:nvSpPr>
        <p:spPr>
          <a:xfrm>
            <a:off x="1093323" y="597505"/>
            <a:ext cx="7863101" cy="1200329"/>
          </a:xfrm>
          <a:prstGeom prst="rect">
            <a:avLst/>
          </a:prstGeom>
        </p:spPr>
        <p:txBody>
          <a:bodyPr wrap="square">
            <a:spAutoFit/>
          </a:bodyPr>
          <a:lstStyle/>
          <a:p>
            <a:r>
              <a:rPr lang="en-GB" sz="3600" b="1" dirty="0">
                <a:solidFill>
                  <a:srgbClr val="193E72"/>
                </a:solidFill>
                <a:latin typeface="Arial" panose="020B0604020202020204" pitchFamily="34" charset="0"/>
                <a:cs typeface="Arial" panose="020B0604020202020204" pitchFamily="34" charset="0"/>
              </a:rPr>
              <a:t>STYLE: </a:t>
            </a:r>
            <a:r>
              <a:rPr lang="en-GB" sz="3600" dirty="0">
                <a:solidFill>
                  <a:srgbClr val="2EA9B0"/>
                </a:solidFill>
                <a:latin typeface="Arial" panose="020B0604020202020204" pitchFamily="34" charset="0"/>
                <a:cs typeface="Arial" panose="020B0604020202020204" pitchFamily="34" charset="0"/>
              </a:rPr>
              <a:t>Helpful Writing Techniques</a:t>
            </a:r>
          </a:p>
          <a:p>
            <a:r>
              <a:rPr lang="en-GB" sz="3600" dirty="0">
                <a:solidFill>
                  <a:srgbClr val="46A86C"/>
                </a:solidFill>
                <a:latin typeface="Arial" panose="020B0604020202020204" pitchFamily="34" charset="0"/>
                <a:cs typeface="Arial" panose="020B0604020202020204" pitchFamily="34" charset="0"/>
              </a:rPr>
              <a:t>2. Priming</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1345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850" y="2010986"/>
            <a:ext cx="7705104" cy="1323439"/>
          </a:xfrm>
          <a:prstGeom prst="rect">
            <a:avLst/>
          </a:prstGeom>
        </p:spPr>
        <p:txBody>
          <a:bodyPr wrap="square">
            <a:spAutoFit/>
          </a:bodyPr>
          <a:lstStyle/>
          <a:p>
            <a:pPr marL="536575" indent="-536575">
              <a:buClr>
                <a:srgbClr val="46A86C"/>
              </a:buClr>
              <a:buSzPct val="150000"/>
              <a:buFont typeface="Arial" panose="020B0604020202020204" pitchFamily="34" charset="0"/>
              <a:buChar char="•"/>
            </a:pPr>
            <a:r>
              <a:rPr lang="en-GB" sz="2000" dirty="0">
                <a:latin typeface="Arial" panose="020B0604020202020204" pitchFamily="34" charset="0"/>
                <a:cs typeface="Arial" panose="020B0604020202020204" pitchFamily="34" charset="0"/>
              </a:rPr>
              <a:t>Tells reader important information is coming</a:t>
            </a:r>
          </a:p>
          <a:p>
            <a:pPr marL="536575" indent="-536575">
              <a:buClr>
                <a:srgbClr val="46A86C"/>
              </a:buClr>
              <a:buSzPct val="150000"/>
              <a:buFont typeface="Arial" panose="020B0604020202020204" pitchFamily="34" charset="0"/>
              <a:buChar char="•"/>
            </a:pPr>
            <a:r>
              <a:rPr lang="en-GB" sz="2000" dirty="0">
                <a:latin typeface="Arial" panose="020B0604020202020204" pitchFamily="34" charset="0"/>
                <a:cs typeface="Arial" panose="020B0604020202020204" pitchFamily="34" charset="0"/>
              </a:rPr>
              <a:t>Helps structure and highlight arguments</a:t>
            </a:r>
          </a:p>
          <a:p>
            <a:pPr marL="536575" indent="-536575">
              <a:buClr>
                <a:srgbClr val="46A86C"/>
              </a:buClr>
              <a:buSzPct val="150000"/>
              <a:buFont typeface="Arial" panose="020B0604020202020204" pitchFamily="34" charset="0"/>
              <a:buChar char="•"/>
            </a:pPr>
            <a:r>
              <a:rPr lang="en-GB" sz="2000" dirty="0">
                <a:latin typeface="Arial" panose="020B0604020202020204" pitchFamily="34" charset="0"/>
                <a:cs typeface="Arial" panose="020B0604020202020204" pitchFamily="34" charset="0"/>
              </a:rPr>
              <a:t>Allows speed-readers to skip or take note</a:t>
            </a:r>
          </a:p>
          <a:p>
            <a:pPr marL="536575" indent="-536575">
              <a:buClr>
                <a:srgbClr val="46A86C"/>
              </a:buClr>
              <a:buSzPct val="150000"/>
              <a:buFont typeface="Arial" panose="020B0604020202020204" pitchFamily="34" charset="0"/>
              <a:buChar char="•"/>
            </a:pPr>
            <a:r>
              <a:rPr lang="en-GB" sz="2000" dirty="0">
                <a:latin typeface="Arial" panose="020B0604020202020204" pitchFamily="34" charset="0"/>
                <a:cs typeface="Arial" panose="020B0604020202020204" pitchFamily="34" charset="0"/>
              </a:rPr>
              <a:t>Ensures detailed readers take note</a:t>
            </a:r>
          </a:p>
        </p:txBody>
      </p:sp>
      <p:sp>
        <p:nvSpPr>
          <p:cNvPr id="3" name="Rectangle 2"/>
          <p:cNvSpPr/>
          <p:nvPr/>
        </p:nvSpPr>
        <p:spPr>
          <a:xfrm>
            <a:off x="1030850" y="457019"/>
            <a:ext cx="8092639" cy="646331"/>
          </a:xfrm>
          <a:prstGeom prst="rect">
            <a:avLst/>
          </a:prstGeom>
        </p:spPr>
        <p:txBody>
          <a:bodyPr wrap="square">
            <a:spAutoFit/>
          </a:bodyPr>
          <a:lstStyle/>
          <a:p>
            <a:r>
              <a:rPr lang="en-GB" sz="3600" b="1" dirty="0">
                <a:solidFill>
                  <a:srgbClr val="193E72"/>
                </a:solidFill>
                <a:latin typeface="Arial" panose="020B0604020202020204" pitchFamily="34" charset="0"/>
                <a:cs typeface="Arial" panose="020B0604020202020204" pitchFamily="34" charset="0"/>
              </a:rPr>
              <a:t>STYLE: </a:t>
            </a:r>
            <a:r>
              <a:rPr lang="en-GB" sz="3600" dirty="0">
                <a:solidFill>
                  <a:srgbClr val="2EA9B0"/>
                </a:solidFill>
                <a:latin typeface="Arial" panose="020B0604020202020204" pitchFamily="34" charset="0"/>
                <a:cs typeface="Arial" panose="020B0604020202020204" pitchFamily="34" charset="0"/>
              </a:rPr>
              <a:t>Helpful Writing Techniques</a:t>
            </a:r>
          </a:p>
        </p:txBody>
      </p:sp>
      <p:sp>
        <p:nvSpPr>
          <p:cNvPr id="4" name="TextBox 3"/>
          <p:cNvSpPr txBox="1"/>
          <p:nvPr/>
        </p:nvSpPr>
        <p:spPr>
          <a:xfrm>
            <a:off x="1030850" y="3708681"/>
            <a:ext cx="8784976" cy="224676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E.g</a:t>
            </a:r>
            <a:r>
              <a:rPr lang="en-GB" sz="2000" dirty="0">
                <a:solidFill>
                  <a:srgbClr val="00AA3A"/>
                </a:solidFill>
                <a:latin typeface="Arial" panose="020B0604020202020204" pitchFamily="34" charset="0"/>
                <a:cs typeface="Arial" panose="020B0604020202020204" pitchFamily="34" charset="0"/>
              </a:rPr>
              <a:t>. </a:t>
            </a:r>
          </a:p>
          <a:p>
            <a:r>
              <a:rPr lang="en-GB" sz="2000" dirty="0">
                <a:solidFill>
                  <a:srgbClr val="46A86C"/>
                </a:solidFill>
                <a:latin typeface="Arial" panose="020B0604020202020204" pitchFamily="34" charset="0"/>
                <a:cs typeface="Arial" panose="020B0604020202020204" pitchFamily="34" charset="0"/>
              </a:rPr>
              <a:t>‘In this section we describe …’</a:t>
            </a:r>
          </a:p>
          <a:p>
            <a:endParaRPr lang="en-GB" sz="2000" dirty="0">
              <a:solidFill>
                <a:srgbClr val="46A86C"/>
              </a:solidFill>
              <a:latin typeface="Arial" panose="020B0604020202020204" pitchFamily="34" charset="0"/>
              <a:cs typeface="Arial" panose="020B0604020202020204" pitchFamily="34" charset="0"/>
            </a:endParaRPr>
          </a:p>
          <a:p>
            <a:r>
              <a:rPr lang="en-GB" sz="2000" dirty="0">
                <a:solidFill>
                  <a:srgbClr val="46A86C"/>
                </a:solidFill>
                <a:latin typeface="Arial" panose="020B0604020202020204" pitchFamily="34" charset="0"/>
                <a:cs typeface="Arial" panose="020B0604020202020204" pitchFamily="34" charset="0"/>
              </a:rPr>
              <a:t>‘We now set out the state of the art …’</a:t>
            </a:r>
          </a:p>
          <a:p>
            <a:endParaRPr lang="en-GB" sz="2000" dirty="0">
              <a:solidFill>
                <a:srgbClr val="46A86C"/>
              </a:solidFill>
              <a:latin typeface="Arial" panose="020B0604020202020204" pitchFamily="34" charset="0"/>
              <a:cs typeface="Arial" panose="020B0604020202020204" pitchFamily="34" charset="0"/>
            </a:endParaRPr>
          </a:p>
          <a:p>
            <a:r>
              <a:rPr lang="en-GB" sz="2000" dirty="0">
                <a:solidFill>
                  <a:srgbClr val="46A86C"/>
                </a:solidFill>
                <a:latin typeface="Arial" panose="020B0604020202020204" pitchFamily="34" charset="0"/>
                <a:cs typeface="Arial" panose="020B0604020202020204" pitchFamily="34" charset="0"/>
              </a:rPr>
              <a:t>‘The following work-packages will answer these questions …’</a:t>
            </a:r>
          </a:p>
          <a:p>
            <a:endParaRPr lang="en-GB" sz="2000" dirty="0">
              <a:solidFill>
                <a:srgbClr val="46A86C"/>
              </a:solidFill>
              <a:latin typeface="Arial" panose="020B0604020202020204" pitchFamily="34" charset="0"/>
              <a:cs typeface="Arial" panose="020B0604020202020204" pitchFamily="34" charset="0"/>
            </a:endParaRPr>
          </a:p>
        </p:txBody>
      </p:sp>
      <p:sp>
        <p:nvSpPr>
          <p:cNvPr id="5" name="Rectangle 4"/>
          <p:cNvSpPr/>
          <p:nvPr/>
        </p:nvSpPr>
        <p:spPr>
          <a:xfrm>
            <a:off x="1030850" y="990399"/>
            <a:ext cx="3262432" cy="646331"/>
          </a:xfrm>
          <a:prstGeom prst="rect">
            <a:avLst/>
          </a:prstGeom>
        </p:spPr>
        <p:txBody>
          <a:bodyPr wrap="none">
            <a:spAutoFit/>
          </a:bodyPr>
          <a:lstStyle/>
          <a:p>
            <a:r>
              <a:rPr lang="en-GB" sz="3600" dirty="0">
                <a:solidFill>
                  <a:srgbClr val="46A86C"/>
                </a:solidFill>
                <a:latin typeface="Arial" panose="020B0604020202020204" pitchFamily="34" charset="0"/>
                <a:cs typeface="Arial" panose="020B0604020202020204" pitchFamily="34" charset="0"/>
              </a:rPr>
              <a:t>3. Sign-posting</a:t>
            </a:r>
          </a:p>
        </p:txBody>
      </p:sp>
    </p:spTree>
    <p:extLst>
      <p:ext uri="{BB962C8B-B14F-4D97-AF65-F5344CB8AC3E}">
        <p14:creationId xmlns:p14="http://schemas.microsoft.com/office/powerpoint/2010/main" val="1641026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590421"/>
            <a:ext cx="11277600" cy="678296"/>
          </a:xfrm>
        </p:spPr>
        <p:txBody>
          <a:bodyPr>
            <a:noAutofit/>
          </a:bodyPr>
          <a:lstStyle/>
          <a:p>
            <a:pPr algn="ctr"/>
            <a:r>
              <a:rPr lang="en-GB" sz="6000" dirty="0"/>
              <a:t>What To Consider</a:t>
            </a:r>
            <a:br>
              <a:rPr lang="en-GB" sz="6000" dirty="0"/>
            </a:br>
            <a:br>
              <a:rPr lang="en-GB" sz="6000" dirty="0"/>
            </a:br>
            <a:r>
              <a:rPr lang="en-GB" sz="6000" b="1" dirty="0"/>
              <a:t>(2) WHAT DO THEY WANT?</a:t>
            </a:r>
          </a:p>
        </p:txBody>
      </p:sp>
    </p:spTree>
    <p:extLst>
      <p:ext uri="{BB962C8B-B14F-4D97-AF65-F5344CB8AC3E}">
        <p14:creationId xmlns:p14="http://schemas.microsoft.com/office/powerpoint/2010/main" val="37038973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8027" y="1933853"/>
            <a:ext cx="10528965" cy="4801314"/>
          </a:xfrm>
          <a:prstGeom prst="rect">
            <a:avLst/>
          </a:prstGeom>
        </p:spPr>
        <p:txBody>
          <a:bodyPr wrap="square">
            <a:spAutoFit/>
          </a:bodyPr>
          <a:lstStyle/>
          <a:p>
            <a:pPr marL="285750" indent="-285750">
              <a:buClr>
                <a:srgbClr val="46A86C"/>
              </a:buClr>
              <a:buSzPct val="150000"/>
              <a:buFont typeface="Arial" panose="020B0604020202020204" pitchFamily="34" charset="0"/>
              <a:buChar char="•"/>
            </a:pPr>
            <a:r>
              <a:rPr lang="en-GB" sz="1800" dirty="0">
                <a:latin typeface="Arial" panose="020B0604020202020204" pitchFamily="34" charset="0"/>
                <a:cs typeface="Arial" panose="020B0604020202020204" pitchFamily="34" charset="0"/>
              </a:rPr>
              <a:t>Connects arguments &amp; maintains narrative</a:t>
            </a:r>
          </a:p>
          <a:p>
            <a:pPr marL="285750" indent="-285750">
              <a:buClr>
                <a:srgbClr val="46A86C"/>
              </a:buClr>
              <a:buSzPct val="150000"/>
              <a:buFont typeface="Arial" panose="020B0604020202020204" pitchFamily="34" charset="0"/>
              <a:buChar char="•"/>
            </a:pPr>
            <a:r>
              <a:rPr lang="en-GB" sz="1800" dirty="0">
                <a:latin typeface="Arial" panose="020B0604020202020204" pitchFamily="34" charset="0"/>
                <a:cs typeface="Arial" panose="020B0604020202020204" pitchFamily="34" charset="0"/>
              </a:rPr>
              <a:t>Allows reader to see logic of what you are doing clearly</a:t>
            </a:r>
          </a:p>
          <a:p>
            <a:pPr marL="285750" indent="-285750">
              <a:buClr>
                <a:srgbClr val="46A86C"/>
              </a:buClr>
              <a:buSzPct val="150000"/>
              <a:buFont typeface="Arial" panose="020B0604020202020204" pitchFamily="34" charset="0"/>
              <a:buChar char="•"/>
            </a:pPr>
            <a:r>
              <a:rPr lang="en-GB" sz="1800" dirty="0">
                <a:latin typeface="Arial" panose="020B0604020202020204" pitchFamily="34" charset="0"/>
                <a:cs typeface="Arial" panose="020B0604020202020204" pitchFamily="34" charset="0"/>
              </a:rPr>
              <a:t>Counteracts ‘bitty’ nature of grant templates</a:t>
            </a:r>
          </a:p>
          <a:p>
            <a:endParaRPr lang="en-GB" sz="1800" dirty="0">
              <a:latin typeface="Arial" panose="020B0604020202020204" pitchFamily="34" charset="0"/>
              <a:cs typeface="Arial" panose="020B0604020202020204" pitchFamily="34" charset="0"/>
            </a:endParaRPr>
          </a:p>
          <a:p>
            <a:r>
              <a:rPr lang="en-GB" sz="1800" dirty="0">
                <a:solidFill>
                  <a:srgbClr val="46A86C"/>
                </a:solidFill>
                <a:latin typeface="Arial" panose="020B0604020202020204" pitchFamily="34" charset="0"/>
                <a:cs typeface="Arial" panose="020B0604020202020204" pitchFamily="34" charset="0"/>
              </a:rPr>
              <a:t>E.g.</a:t>
            </a:r>
          </a:p>
          <a:p>
            <a:endParaRPr lang="en-GB" sz="1800" dirty="0">
              <a:solidFill>
                <a:srgbClr val="46A86C"/>
              </a:solidFill>
              <a:latin typeface="Arial" panose="020B0604020202020204" pitchFamily="34" charset="0"/>
              <a:cs typeface="Arial" panose="020B0604020202020204" pitchFamily="34" charset="0"/>
            </a:endParaRPr>
          </a:p>
          <a:p>
            <a:r>
              <a:rPr lang="en-GB" sz="1800" dirty="0">
                <a:solidFill>
                  <a:srgbClr val="46A86C"/>
                </a:solidFill>
                <a:latin typeface="Arial" panose="020B0604020202020204" pitchFamily="34" charset="0"/>
                <a:cs typeface="Arial" panose="020B0604020202020204" pitchFamily="34" charset="0"/>
              </a:rPr>
              <a:t>‘</a:t>
            </a:r>
            <a:r>
              <a:rPr lang="en-GB" sz="1800" b="1" dirty="0">
                <a:solidFill>
                  <a:srgbClr val="46A86C"/>
                </a:solidFill>
                <a:latin typeface="Arial" panose="020B0604020202020204" pitchFamily="34" charset="0"/>
                <a:cs typeface="Arial" panose="020B0604020202020204" pitchFamily="34" charset="0"/>
              </a:rPr>
              <a:t>Whilst</a:t>
            </a:r>
            <a:r>
              <a:rPr lang="en-GB" sz="1800" dirty="0">
                <a:solidFill>
                  <a:srgbClr val="46A86C"/>
                </a:solidFill>
                <a:latin typeface="Arial" panose="020B0604020202020204" pitchFamily="34" charset="0"/>
                <a:cs typeface="Arial" panose="020B0604020202020204" pitchFamily="34" charset="0"/>
              </a:rPr>
              <a:t> this previous work has shown encouraging results, there are only two studies that have looked specifically at this issue …’ [detailed next]</a:t>
            </a:r>
          </a:p>
          <a:p>
            <a:endParaRPr lang="en-GB" sz="1800" dirty="0">
              <a:solidFill>
                <a:srgbClr val="46A86C"/>
              </a:solidFill>
              <a:latin typeface="Arial" panose="020B0604020202020204" pitchFamily="34" charset="0"/>
              <a:cs typeface="Arial" panose="020B0604020202020204" pitchFamily="34" charset="0"/>
            </a:endParaRPr>
          </a:p>
          <a:p>
            <a:r>
              <a:rPr lang="en-GB" sz="1800" dirty="0">
                <a:solidFill>
                  <a:srgbClr val="46A86C"/>
                </a:solidFill>
                <a:latin typeface="Arial" panose="020B0604020202020204" pitchFamily="34" charset="0"/>
                <a:cs typeface="Arial" panose="020B0604020202020204" pitchFamily="34" charset="0"/>
              </a:rPr>
              <a:t>‘This work will answer one aspect of the question, </a:t>
            </a:r>
            <a:r>
              <a:rPr lang="en-GB" sz="1800" b="1" dirty="0">
                <a:solidFill>
                  <a:srgbClr val="46A86C"/>
                </a:solidFill>
                <a:latin typeface="Arial" panose="020B0604020202020204" pitchFamily="34" charset="0"/>
                <a:cs typeface="Arial" panose="020B0604020202020204" pitchFamily="34" charset="0"/>
              </a:rPr>
              <a:t>however</a:t>
            </a:r>
            <a:r>
              <a:rPr lang="en-GB" sz="1800" dirty="0">
                <a:solidFill>
                  <a:srgbClr val="46A86C"/>
                </a:solidFill>
                <a:latin typeface="Arial" panose="020B0604020202020204" pitchFamily="34" charset="0"/>
                <a:cs typeface="Arial" panose="020B0604020202020204" pitchFamily="34" charset="0"/>
              </a:rPr>
              <a:t>, there remains the issue of…’ [addressed next]</a:t>
            </a:r>
          </a:p>
          <a:p>
            <a:endParaRPr lang="en-GB" sz="1800" dirty="0">
              <a:solidFill>
                <a:srgbClr val="46A86C"/>
              </a:solidFill>
              <a:latin typeface="Arial" panose="020B0604020202020204" pitchFamily="34" charset="0"/>
              <a:cs typeface="Arial" panose="020B0604020202020204" pitchFamily="34" charset="0"/>
            </a:endParaRPr>
          </a:p>
          <a:p>
            <a:r>
              <a:rPr lang="en-GB" sz="1800" dirty="0">
                <a:solidFill>
                  <a:srgbClr val="46A86C"/>
                </a:solidFill>
                <a:latin typeface="Arial" panose="020B0604020202020204" pitchFamily="34" charset="0"/>
                <a:cs typeface="Arial" panose="020B0604020202020204" pitchFamily="34" charset="0"/>
              </a:rPr>
              <a:t>‘The intervention has been shown, in several studies, to work in the acute phase, </a:t>
            </a:r>
            <a:r>
              <a:rPr lang="en-GB" sz="1800" b="1" dirty="0">
                <a:solidFill>
                  <a:srgbClr val="46A86C"/>
                </a:solidFill>
                <a:latin typeface="Arial" panose="020B0604020202020204" pitchFamily="34" charset="0"/>
                <a:cs typeface="Arial" panose="020B0604020202020204" pitchFamily="34" charset="0"/>
              </a:rPr>
              <a:t>furthermore</a:t>
            </a:r>
            <a:r>
              <a:rPr lang="en-GB" sz="1800" dirty="0">
                <a:solidFill>
                  <a:srgbClr val="46A86C"/>
                </a:solidFill>
                <a:latin typeface="Arial" panose="020B0604020202020204" pitchFamily="34" charset="0"/>
                <a:cs typeface="Arial" panose="020B0604020202020204" pitchFamily="34" charset="0"/>
              </a:rPr>
              <a:t>, early evidence suggests it may also benefit patients in the chronic stage’</a:t>
            </a:r>
          </a:p>
          <a:p>
            <a:r>
              <a:rPr lang="en-GB" sz="1800" dirty="0">
                <a:latin typeface="Arial" panose="020B0604020202020204" pitchFamily="34" charset="0"/>
                <a:cs typeface="Arial" panose="020B0604020202020204" pitchFamily="34" charset="0"/>
              </a:rPr>
              <a:t> </a:t>
            </a:r>
          </a:p>
          <a:p>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
        <p:nvSpPr>
          <p:cNvPr id="4" name="Rectangle 3"/>
          <p:cNvSpPr/>
          <p:nvPr/>
        </p:nvSpPr>
        <p:spPr>
          <a:xfrm>
            <a:off x="1074308" y="1190907"/>
            <a:ext cx="2159566" cy="646331"/>
          </a:xfrm>
          <a:prstGeom prst="rect">
            <a:avLst/>
          </a:prstGeom>
        </p:spPr>
        <p:txBody>
          <a:bodyPr wrap="none">
            <a:spAutoFit/>
          </a:bodyPr>
          <a:lstStyle/>
          <a:p>
            <a:r>
              <a:rPr lang="en-GB" sz="3600" dirty="0">
                <a:solidFill>
                  <a:srgbClr val="46A86C"/>
                </a:solidFill>
                <a:latin typeface="Arial" panose="020B0604020202020204" pitchFamily="34" charset="0"/>
                <a:cs typeface="Arial" panose="020B0604020202020204" pitchFamily="34" charset="0"/>
              </a:rPr>
              <a:t>4. Linking</a:t>
            </a:r>
          </a:p>
        </p:txBody>
      </p:sp>
      <p:sp>
        <p:nvSpPr>
          <p:cNvPr id="5" name="Rectangle 4"/>
          <p:cNvSpPr/>
          <p:nvPr/>
        </p:nvSpPr>
        <p:spPr>
          <a:xfrm>
            <a:off x="1079808" y="594399"/>
            <a:ext cx="8092639" cy="646331"/>
          </a:xfrm>
          <a:prstGeom prst="rect">
            <a:avLst/>
          </a:prstGeom>
        </p:spPr>
        <p:txBody>
          <a:bodyPr wrap="square">
            <a:spAutoFit/>
          </a:bodyPr>
          <a:lstStyle/>
          <a:p>
            <a:r>
              <a:rPr lang="en-GB" sz="3600" b="1" dirty="0">
                <a:solidFill>
                  <a:srgbClr val="193E72"/>
                </a:solidFill>
                <a:latin typeface="Arial" panose="020B0604020202020204" pitchFamily="34" charset="0"/>
                <a:cs typeface="Arial" panose="020B0604020202020204" pitchFamily="34" charset="0"/>
              </a:rPr>
              <a:t>STYLE: </a:t>
            </a:r>
            <a:r>
              <a:rPr lang="en-GB" sz="3600" dirty="0">
                <a:solidFill>
                  <a:srgbClr val="2EA9B0"/>
                </a:solidFill>
                <a:latin typeface="Arial" panose="020B0604020202020204" pitchFamily="34" charset="0"/>
                <a:cs typeface="Arial" panose="020B0604020202020204" pitchFamily="34" charset="0"/>
              </a:rPr>
              <a:t>Helpful Writing Techniques</a:t>
            </a:r>
          </a:p>
        </p:txBody>
      </p:sp>
      <p:sp>
        <p:nvSpPr>
          <p:cNvPr id="6" name="Explosion 2 5"/>
          <p:cNvSpPr/>
          <p:nvPr/>
        </p:nvSpPr>
        <p:spPr>
          <a:xfrm>
            <a:off x="2240270" y="589922"/>
            <a:ext cx="7639452" cy="5805264"/>
          </a:xfrm>
          <a:prstGeom prst="irregularSeal2">
            <a:avLst/>
          </a:prstGeom>
          <a:gradFill flip="none" rotWithShape="1">
            <a:gsLst>
              <a:gs pos="0">
                <a:srgbClr val="6667AD">
                  <a:tint val="66000"/>
                  <a:satMod val="160000"/>
                  <a:alpha val="0"/>
                </a:srgbClr>
              </a:gs>
              <a:gs pos="96000">
                <a:srgbClr val="6667AD">
                  <a:tint val="44500"/>
                  <a:satMod val="160000"/>
                </a:srgbClr>
              </a:gs>
              <a:gs pos="100000">
                <a:srgbClr val="6667AD">
                  <a:tint val="23500"/>
                  <a:satMod val="160000"/>
                </a:srgbClr>
              </a:gs>
            </a:gsLst>
            <a:lin ang="2700000" scaled="1"/>
            <a:tileRect/>
          </a:gradFill>
          <a:ln>
            <a:solidFill>
              <a:srgbClr val="6667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7" name="TextBox 6"/>
          <p:cNvSpPr txBox="1"/>
          <p:nvPr/>
        </p:nvSpPr>
        <p:spPr>
          <a:xfrm>
            <a:off x="4007768" y="2992761"/>
            <a:ext cx="4608512" cy="1323439"/>
          </a:xfrm>
          <a:prstGeom prst="rect">
            <a:avLst/>
          </a:prstGeom>
          <a:noFill/>
        </p:spPr>
        <p:txBody>
          <a:bodyPr wrap="square" rtlCol="0">
            <a:spAutoFit/>
          </a:bodyPr>
          <a:lstStyle/>
          <a:p>
            <a:r>
              <a:rPr lang="en-GB" sz="4000" b="1" dirty="0">
                <a:solidFill>
                  <a:schemeClr val="bg1"/>
                </a:solidFill>
                <a:latin typeface="Arial" panose="020B0604020202020204" pitchFamily="34" charset="0"/>
                <a:cs typeface="Arial" panose="020B0604020202020204" pitchFamily="34" charset="0"/>
              </a:rPr>
              <a:t>Remember your connectives!</a:t>
            </a:r>
          </a:p>
        </p:txBody>
      </p:sp>
    </p:spTree>
    <p:extLst>
      <p:ext uri="{BB962C8B-B14F-4D97-AF65-F5344CB8AC3E}">
        <p14:creationId xmlns:p14="http://schemas.microsoft.com/office/powerpoint/2010/main" val="303902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8820" y="3223560"/>
            <a:ext cx="234360" cy="340093"/>
          </a:xfrm>
          <a:prstGeom prst="rect">
            <a:avLst/>
          </a:prstGeom>
        </p:spPr>
        <p:txBody>
          <a:bodyPr wrap="none">
            <a:spAutoFit/>
          </a:bodyPr>
          <a:lstStyle/>
          <a:p>
            <a:pPr algn="just">
              <a:lnSpc>
                <a:spcPct val="115000"/>
              </a:lnSpc>
              <a:spcAft>
                <a:spcPts val="600"/>
              </a:spcAft>
            </a:pPr>
            <a:r>
              <a:rPr lang="en-GB" dirty="0">
                <a:latin typeface="Arial" panose="020B0604020202020204" pitchFamily="34" charset="0"/>
                <a:ea typeface="Calibri" panose="020F0502020204030204" pitchFamily="34" charset="0"/>
                <a:cs typeface="Arial" panose="020B0604020202020204" pitchFamily="34" charset="0"/>
              </a:rPr>
              <a:t> </a:t>
            </a:r>
          </a:p>
        </p:txBody>
      </p:sp>
      <p:sp>
        <p:nvSpPr>
          <p:cNvPr id="8" name="TextBox 7"/>
          <p:cNvSpPr txBox="1"/>
          <p:nvPr/>
        </p:nvSpPr>
        <p:spPr>
          <a:xfrm>
            <a:off x="1051034" y="640329"/>
            <a:ext cx="6854612" cy="523220"/>
          </a:xfrm>
          <a:prstGeom prst="rect">
            <a:avLst/>
          </a:prstGeom>
          <a:noFill/>
        </p:spPr>
        <p:txBody>
          <a:bodyPr wrap="square" rtlCol="0">
            <a:spAutoFit/>
          </a:bodyPr>
          <a:lstStyle/>
          <a:p>
            <a:r>
              <a:rPr lang="en-GB" sz="2800" dirty="0">
                <a:solidFill>
                  <a:srgbClr val="193E72"/>
                </a:solidFill>
                <a:latin typeface="Arial" panose="020B0604020202020204" pitchFamily="34" charset="0"/>
                <a:cs typeface="Arial" panose="020B0604020202020204" pitchFamily="34" charset="0"/>
              </a:rPr>
              <a:t>Plain English Summary</a:t>
            </a:r>
          </a:p>
        </p:txBody>
      </p:sp>
      <p:sp>
        <p:nvSpPr>
          <p:cNvPr id="5" name="Rectangle 4"/>
          <p:cNvSpPr/>
          <p:nvPr/>
        </p:nvSpPr>
        <p:spPr>
          <a:xfrm>
            <a:off x="1051034" y="1570800"/>
            <a:ext cx="10289628" cy="3985706"/>
          </a:xfrm>
          <a:prstGeom prst="rect">
            <a:avLst/>
          </a:prstGeom>
        </p:spPr>
        <p:txBody>
          <a:bodyPr wrap="square">
            <a:spAutoFit/>
          </a:bodyPr>
          <a:lstStyle/>
          <a:p>
            <a:r>
              <a:rPr lang="en-GB" sz="2300" dirty="0">
                <a:latin typeface="Arial" panose="020B0604020202020204" pitchFamily="34" charset="0"/>
                <a:cs typeface="Arial" panose="020B0604020202020204" pitchFamily="34" charset="0"/>
              </a:rPr>
              <a:t>There are several problems with the way Early Warning Scores have been developed. Good statistical techniques exist to develop a tool for predicting patient outcomes.  However these have not generally been used in the past for the creation of Early Warning Scores, meaning that they do not perform as well as they could. In addition,  the current Early Warning Scores do not include factors such as age and disease type (or severity), yet they are intended to be used across all types of patients, meaning that the predicted risks are unlikely to be accurate for all patients. Finally, and importantly,    because current Early Warning Scores only take into account the most recent set of patient readings and ignore the previous ones, they will not notice a patient who is getting sicker as soon as they could do.</a:t>
            </a:r>
          </a:p>
        </p:txBody>
      </p:sp>
      <p:sp>
        <p:nvSpPr>
          <p:cNvPr id="6" name="Rectangle 5"/>
          <p:cNvSpPr/>
          <p:nvPr/>
        </p:nvSpPr>
        <p:spPr>
          <a:xfrm>
            <a:off x="8990762" y="6095114"/>
            <a:ext cx="2555508" cy="246221"/>
          </a:xfrm>
          <a:prstGeom prst="rect">
            <a:avLst/>
          </a:prstGeom>
        </p:spPr>
        <p:txBody>
          <a:bodyPr wrap="none">
            <a:spAutoFit/>
          </a:bodyPr>
          <a:lstStyle/>
          <a:p>
            <a:r>
              <a:rPr lang="en-GB" sz="1000" dirty="0">
                <a:latin typeface="Arial" panose="020B0604020202020204" pitchFamily="34" charset="0"/>
                <a:cs typeface="Arial" panose="020B0604020202020204" pitchFamily="34" charset="0"/>
              </a:rPr>
              <a:t>Steve Gerry, Successful NIHR DRF, 2016</a:t>
            </a:r>
          </a:p>
        </p:txBody>
      </p:sp>
      <p:sp>
        <p:nvSpPr>
          <p:cNvPr id="3" name="TextBox 2"/>
          <p:cNvSpPr txBox="1"/>
          <p:nvPr/>
        </p:nvSpPr>
        <p:spPr>
          <a:xfrm>
            <a:off x="3429780" y="2309678"/>
            <a:ext cx="1420281" cy="446276"/>
          </a:xfrm>
          <a:prstGeom prst="rect">
            <a:avLst/>
          </a:prstGeom>
          <a:solidFill>
            <a:schemeClr val="bg1"/>
          </a:solidFill>
        </p:spPr>
        <p:txBody>
          <a:bodyPr wrap="square" rtlCol="0">
            <a:spAutoFit/>
          </a:bodyPr>
          <a:lstStyle/>
          <a:p>
            <a:r>
              <a:rPr lang="en-GB" sz="2300" b="1" dirty="0">
                <a:solidFill>
                  <a:srgbClr val="EA5D4E"/>
                </a:solidFill>
                <a:latin typeface="Arial" panose="020B0604020202020204" pitchFamily="34" charset="0"/>
                <a:cs typeface="Arial" panose="020B0604020202020204" pitchFamily="34" charset="0"/>
              </a:rPr>
              <a:t>However</a:t>
            </a:r>
          </a:p>
        </p:txBody>
      </p:sp>
      <p:sp>
        <p:nvSpPr>
          <p:cNvPr id="7" name="TextBox 6"/>
          <p:cNvSpPr txBox="1"/>
          <p:nvPr/>
        </p:nvSpPr>
        <p:spPr>
          <a:xfrm>
            <a:off x="3544053" y="2991735"/>
            <a:ext cx="1657409" cy="446276"/>
          </a:xfrm>
          <a:prstGeom prst="rect">
            <a:avLst/>
          </a:prstGeom>
          <a:solidFill>
            <a:schemeClr val="bg1"/>
          </a:solidFill>
        </p:spPr>
        <p:txBody>
          <a:bodyPr wrap="square" rtlCol="0">
            <a:spAutoFit/>
          </a:bodyPr>
          <a:lstStyle/>
          <a:p>
            <a:r>
              <a:rPr lang="en-GB" sz="2300" b="1" dirty="0">
                <a:solidFill>
                  <a:srgbClr val="EA5D4E"/>
                </a:solidFill>
                <a:latin typeface="Arial" panose="020B0604020202020204" pitchFamily="34" charset="0"/>
                <a:cs typeface="Arial" panose="020B0604020202020204" pitchFamily="34" charset="0"/>
              </a:rPr>
              <a:t>In addition</a:t>
            </a:r>
          </a:p>
        </p:txBody>
      </p:sp>
      <p:sp>
        <p:nvSpPr>
          <p:cNvPr id="9" name="TextBox 8"/>
          <p:cNvSpPr txBox="1"/>
          <p:nvPr/>
        </p:nvSpPr>
        <p:spPr>
          <a:xfrm>
            <a:off x="8595144" y="3340515"/>
            <a:ext cx="605118" cy="446276"/>
          </a:xfrm>
          <a:prstGeom prst="rect">
            <a:avLst/>
          </a:prstGeom>
          <a:solidFill>
            <a:schemeClr val="bg1"/>
          </a:solidFill>
        </p:spPr>
        <p:txBody>
          <a:bodyPr wrap="square" rtlCol="0">
            <a:spAutoFit/>
          </a:bodyPr>
          <a:lstStyle/>
          <a:p>
            <a:r>
              <a:rPr lang="en-GB" sz="2300" b="1" dirty="0">
                <a:solidFill>
                  <a:srgbClr val="EA5D4E"/>
                </a:solidFill>
                <a:latin typeface="Arial" panose="020B0604020202020204" pitchFamily="34" charset="0"/>
                <a:cs typeface="Arial" panose="020B0604020202020204" pitchFamily="34" charset="0"/>
              </a:rPr>
              <a:t>yet</a:t>
            </a:r>
          </a:p>
        </p:txBody>
      </p:sp>
      <p:sp>
        <p:nvSpPr>
          <p:cNvPr id="10" name="TextBox 9"/>
          <p:cNvSpPr txBox="1"/>
          <p:nvPr/>
        </p:nvSpPr>
        <p:spPr>
          <a:xfrm>
            <a:off x="7235920" y="4002234"/>
            <a:ext cx="3509684" cy="446276"/>
          </a:xfrm>
          <a:prstGeom prst="rect">
            <a:avLst/>
          </a:prstGeom>
          <a:solidFill>
            <a:schemeClr val="bg1"/>
          </a:solidFill>
        </p:spPr>
        <p:txBody>
          <a:bodyPr wrap="square" rtlCol="0">
            <a:spAutoFit/>
          </a:bodyPr>
          <a:lstStyle/>
          <a:p>
            <a:r>
              <a:rPr lang="en-GB" sz="2300" b="1" dirty="0">
                <a:solidFill>
                  <a:srgbClr val="EA5D4E"/>
                </a:solidFill>
                <a:latin typeface="Arial" panose="020B0604020202020204" pitchFamily="34" charset="0"/>
                <a:cs typeface="Arial" panose="020B0604020202020204" pitchFamily="34" charset="0"/>
              </a:rPr>
              <a:t>Finally</a:t>
            </a:r>
            <a:r>
              <a:rPr lang="en-GB" sz="2300" dirty="0">
                <a:latin typeface="Arial" panose="020B0604020202020204" pitchFamily="34" charset="0"/>
                <a:cs typeface="Arial" panose="020B0604020202020204" pitchFamily="34" charset="0"/>
              </a:rPr>
              <a:t>, and </a:t>
            </a:r>
            <a:r>
              <a:rPr lang="en-GB" sz="2300" b="1" dirty="0">
                <a:solidFill>
                  <a:srgbClr val="EA5D4E"/>
                </a:solidFill>
                <a:latin typeface="Arial" panose="020B0604020202020204" pitchFamily="34" charset="0"/>
                <a:cs typeface="Arial" panose="020B0604020202020204" pitchFamily="34" charset="0"/>
              </a:rPr>
              <a:t>importantly</a:t>
            </a:r>
            <a:r>
              <a:rPr lang="en-GB" sz="23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4194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3077" y="1723139"/>
            <a:ext cx="10434371" cy="4524315"/>
          </a:xfrm>
          <a:prstGeom prst="rect">
            <a:avLst/>
          </a:prstGeom>
        </p:spPr>
        <p:txBody>
          <a:bodyPr wrap="square">
            <a:spAutoFit/>
          </a:bodyPr>
          <a:lstStyle/>
          <a:p>
            <a:endParaRPr lang="en-GB" sz="1800" dirty="0">
              <a:latin typeface="Arial" panose="020B0604020202020204" pitchFamily="34" charset="0"/>
              <a:cs typeface="Arial" panose="020B0604020202020204" pitchFamily="34" charset="0"/>
            </a:endParaRPr>
          </a:p>
          <a:p>
            <a:pPr marL="285750" indent="-285750">
              <a:buClr>
                <a:srgbClr val="46A86C"/>
              </a:buClr>
              <a:buSzPct val="150000"/>
              <a:buFont typeface="Arial" panose="020B0604020202020204" pitchFamily="34" charset="0"/>
              <a:buChar char="•"/>
            </a:pPr>
            <a:r>
              <a:rPr lang="en-GB" sz="1800" dirty="0">
                <a:latin typeface="Arial" panose="020B0604020202020204" pitchFamily="34" charset="0"/>
                <a:cs typeface="Arial" panose="020B0604020202020204" pitchFamily="34" charset="0"/>
              </a:rPr>
              <a:t>Highlights themes running through document</a:t>
            </a:r>
          </a:p>
          <a:p>
            <a:pPr marL="285750" indent="-285750">
              <a:buClr>
                <a:srgbClr val="46A86C"/>
              </a:buClr>
              <a:buSzPct val="150000"/>
              <a:buFont typeface="Arial" panose="020B0604020202020204" pitchFamily="34" charset="0"/>
              <a:buChar char="•"/>
            </a:pPr>
            <a:r>
              <a:rPr lang="en-GB" sz="1800" dirty="0">
                <a:latin typeface="Arial" panose="020B0604020202020204" pitchFamily="34" charset="0"/>
                <a:cs typeface="Arial" panose="020B0604020202020204" pitchFamily="34" charset="0"/>
              </a:rPr>
              <a:t>Use identical sub-headings/ repeated phrases to label themes</a:t>
            </a:r>
          </a:p>
          <a:p>
            <a:pPr marL="285750" indent="-285750">
              <a:buClr>
                <a:srgbClr val="46A86C"/>
              </a:buClr>
              <a:buSzPct val="150000"/>
              <a:buFont typeface="Arial" panose="020B0604020202020204" pitchFamily="34" charset="0"/>
              <a:buChar char="•"/>
            </a:pPr>
            <a:r>
              <a:rPr lang="en-GB" sz="1800" dirty="0">
                <a:latin typeface="Arial" panose="020B0604020202020204" pitchFamily="34" charset="0"/>
                <a:cs typeface="Arial" panose="020B0604020202020204" pitchFamily="34" charset="0"/>
              </a:rPr>
              <a:t>Repetition of key technical terms/ concepts helps reader feel they understand</a:t>
            </a:r>
          </a:p>
          <a:p>
            <a:pPr>
              <a:buClr>
                <a:srgbClr val="46A86C"/>
              </a:buClr>
              <a:buSzPct val="150000"/>
            </a:pPr>
            <a:endParaRPr lang="en-GB" sz="1800" b="1" dirty="0">
              <a:solidFill>
                <a:srgbClr val="00AA3A"/>
              </a:solidFill>
              <a:latin typeface="Arial" panose="020B0604020202020204" pitchFamily="34" charset="0"/>
              <a:cs typeface="Arial" panose="020B0604020202020204" pitchFamily="34" charset="0"/>
            </a:endParaRPr>
          </a:p>
          <a:p>
            <a:pPr>
              <a:buClr>
                <a:srgbClr val="46A86C"/>
              </a:buClr>
              <a:buSzPct val="150000"/>
            </a:pPr>
            <a:endParaRPr lang="en-GB" sz="1800" b="1" dirty="0">
              <a:solidFill>
                <a:srgbClr val="00AA3A"/>
              </a:solidFill>
              <a:latin typeface="Arial" panose="020B0604020202020204" pitchFamily="34" charset="0"/>
              <a:cs typeface="Arial" panose="020B0604020202020204" pitchFamily="34" charset="0"/>
            </a:endParaRPr>
          </a:p>
          <a:p>
            <a:r>
              <a:rPr lang="en-GB" sz="1800" dirty="0">
                <a:solidFill>
                  <a:srgbClr val="00AA3A"/>
                </a:solidFill>
                <a:latin typeface="Arial" panose="020B0604020202020204" pitchFamily="34" charset="0"/>
                <a:cs typeface="Arial" panose="020B0604020202020204" pitchFamily="34" charset="0"/>
              </a:rPr>
              <a:t>[</a:t>
            </a:r>
            <a:r>
              <a:rPr lang="en-GB" sz="1800" dirty="0">
                <a:solidFill>
                  <a:srgbClr val="46A86C"/>
                </a:solidFill>
                <a:latin typeface="Arial" panose="020B0604020202020204" pitchFamily="34" charset="0"/>
                <a:cs typeface="Arial" panose="020B0604020202020204" pitchFamily="34" charset="0"/>
              </a:rPr>
              <a:t>Objectives] </a:t>
            </a:r>
          </a:p>
          <a:p>
            <a:r>
              <a:rPr lang="en-GB" sz="1800" dirty="0">
                <a:solidFill>
                  <a:srgbClr val="46A86C"/>
                </a:solidFill>
                <a:latin typeface="Arial" panose="020B0604020202020204" pitchFamily="34" charset="0"/>
                <a:cs typeface="Arial" panose="020B0604020202020204" pitchFamily="34" charset="0"/>
              </a:rPr>
              <a:t>‘The project objectives are as follows: </a:t>
            </a:r>
          </a:p>
          <a:p>
            <a:endParaRPr lang="en-GB" sz="1800" dirty="0">
              <a:solidFill>
                <a:srgbClr val="46A86C"/>
              </a:solidFill>
              <a:latin typeface="Arial" panose="020B0604020202020204" pitchFamily="34" charset="0"/>
              <a:cs typeface="Arial" panose="020B0604020202020204" pitchFamily="34" charset="0"/>
            </a:endParaRPr>
          </a:p>
          <a:p>
            <a:pPr marL="342900" indent="-342900">
              <a:buAutoNum type="arabicPeriod"/>
            </a:pPr>
            <a:r>
              <a:rPr lang="en-GB" sz="1800" dirty="0">
                <a:solidFill>
                  <a:srgbClr val="46A86C"/>
                </a:solidFill>
                <a:latin typeface="Arial" panose="020B0604020202020204" pitchFamily="34" charset="0"/>
                <a:cs typeface="Arial" panose="020B0604020202020204" pitchFamily="34" charset="0"/>
              </a:rPr>
              <a:t>Conduct a </a:t>
            </a:r>
            <a:r>
              <a:rPr lang="en-GB" sz="1800" b="1" dirty="0">
                <a:solidFill>
                  <a:srgbClr val="46A86C"/>
                </a:solidFill>
                <a:latin typeface="Arial" panose="020B0604020202020204" pitchFamily="34" charset="0"/>
                <a:cs typeface="Arial" panose="020B0604020202020204" pitchFamily="34" charset="0"/>
              </a:rPr>
              <a:t>systematic review </a:t>
            </a:r>
            <a:r>
              <a:rPr lang="en-GB" sz="1800" dirty="0">
                <a:solidFill>
                  <a:srgbClr val="46A86C"/>
                </a:solidFill>
                <a:latin typeface="Arial" panose="020B0604020202020204" pitchFamily="34" charset="0"/>
                <a:cs typeface="Arial" panose="020B0604020202020204" pitchFamily="34" charset="0"/>
              </a:rPr>
              <a:t>of the medical literature to identify current </a:t>
            </a:r>
            <a:r>
              <a:rPr lang="en-GB" sz="1800" b="1" dirty="0">
                <a:solidFill>
                  <a:srgbClr val="46A86C"/>
                </a:solidFill>
                <a:latin typeface="Arial" panose="020B0604020202020204" pitchFamily="34" charset="0"/>
                <a:cs typeface="Arial" panose="020B0604020202020204" pitchFamily="34" charset="0"/>
              </a:rPr>
              <a:t>Early Warning Scores</a:t>
            </a:r>
            <a:r>
              <a:rPr lang="en-GB" sz="1800" dirty="0">
                <a:solidFill>
                  <a:srgbClr val="46A86C"/>
                </a:solidFill>
                <a:latin typeface="Arial" panose="020B0604020202020204" pitchFamily="34" charset="0"/>
                <a:cs typeface="Arial" panose="020B0604020202020204" pitchFamily="34" charset="0"/>
              </a:rPr>
              <a:t>, examine the methodology used in their development and validation, and assess their performance …’ </a:t>
            </a:r>
          </a:p>
          <a:p>
            <a:pPr marL="342900" indent="-342900">
              <a:buAutoNum type="arabicPeriod"/>
            </a:pPr>
            <a:endParaRPr lang="en-GB" sz="1800" dirty="0">
              <a:solidFill>
                <a:srgbClr val="46A86C"/>
              </a:solidFill>
              <a:latin typeface="Arial" panose="020B0604020202020204" pitchFamily="34" charset="0"/>
              <a:cs typeface="Arial" panose="020B0604020202020204" pitchFamily="34" charset="0"/>
            </a:endParaRPr>
          </a:p>
          <a:p>
            <a:r>
              <a:rPr lang="en-GB" sz="1800" dirty="0">
                <a:solidFill>
                  <a:srgbClr val="46A86C"/>
                </a:solidFill>
                <a:latin typeface="Arial" panose="020B0604020202020204" pitchFamily="34" charset="0"/>
                <a:cs typeface="Arial" panose="020B0604020202020204" pitchFamily="34" charset="0"/>
              </a:rPr>
              <a:t>[Methods] ‘Objective 1: Conduct a </a:t>
            </a:r>
            <a:r>
              <a:rPr lang="en-GB" sz="1800" b="1" dirty="0">
                <a:solidFill>
                  <a:srgbClr val="46A86C"/>
                </a:solidFill>
                <a:latin typeface="Arial" panose="020B0604020202020204" pitchFamily="34" charset="0"/>
                <a:cs typeface="Arial" panose="020B0604020202020204" pitchFamily="34" charset="0"/>
              </a:rPr>
              <a:t>systematic review </a:t>
            </a:r>
            <a:r>
              <a:rPr lang="en-GB" sz="1800" dirty="0">
                <a:solidFill>
                  <a:srgbClr val="46A86C"/>
                </a:solidFill>
                <a:latin typeface="Arial" panose="020B0604020202020204" pitchFamily="34" charset="0"/>
                <a:cs typeface="Arial" panose="020B0604020202020204" pitchFamily="34" charset="0"/>
              </a:rPr>
              <a:t>of current </a:t>
            </a:r>
            <a:r>
              <a:rPr lang="en-GB" sz="1800" b="1" dirty="0">
                <a:solidFill>
                  <a:srgbClr val="46A86C"/>
                </a:solidFill>
                <a:latin typeface="Arial" panose="020B0604020202020204" pitchFamily="34" charset="0"/>
                <a:cs typeface="Arial" panose="020B0604020202020204" pitchFamily="34" charset="0"/>
              </a:rPr>
              <a:t>Early Warning Scores </a:t>
            </a:r>
            <a:r>
              <a:rPr lang="en-GB" sz="1800" dirty="0">
                <a:solidFill>
                  <a:srgbClr val="46A86C"/>
                </a:solidFill>
                <a:latin typeface="Arial" panose="020B0604020202020204" pitchFamily="34" charset="0"/>
                <a:cs typeface="Arial" panose="020B0604020202020204" pitchFamily="34" charset="0"/>
              </a:rPr>
              <a:t>…’ </a:t>
            </a:r>
          </a:p>
          <a:p>
            <a:r>
              <a:rPr lang="en-GB" sz="1800" dirty="0">
                <a:solidFill>
                  <a:srgbClr val="00AA3A"/>
                </a:solidFill>
                <a:latin typeface="Arial" panose="020B0604020202020204" pitchFamily="34" charset="0"/>
                <a:cs typeface="Arial" panose="020B0604020202020204" pitchFamily="34" charset="0"/>
              </a:rPr>
              <a:t>					</a:t>
            </a:r>
            <a:endParaRPr lang="en-GB" sz="1800" b="1" dirty="0">
              <a:solidFill>
                <a:srgbClr val="00AA3A"/>
              </a:solidFill>
              <a:latin typeface="Arial" panose="020B0604020202020204" pitchFamily="34" charset="0"/>
              <a:cs typeface="Arial" panose="020B0604020202020204" pitchFamily="34" charset="0"/>
            </a:endParaRPr>
          </a:p>
          <a:p>
            <a:endParaRPr lang="en-GB" sz="1800" b="1" dirty="0">
              <a:solidFill>
                <a:srgbClr val="46A86C"/>
              </a:solidFill>
              <a:latin typeface="Arial" panose="020B0604020202020204" pitchFamily="34" charset="0"/>
              <a:cs typeface="Arial" panose="020B0604020202020204" pitchFamily="34" charset="0"/>
            </a:endParaRPr>
          </a:p>
        </p:txBody>
      </p:sp>
      <p:sp>
        <p:nvSpPr>
          <p:cNvPr id="5" name="Rectangle 4"/>
          <p:cNvSpPr/>
          <p:nvPr/>
        </p:nvSpPr>
        <p:spPr>
          <a:xfrm>
            <a:off x="1093077" y="1076808"/>
            <a:ext cx="7032823" cy="646331"/>
          </a:xfrm>
          <a:prstGeom prst="rect">
            <a:avLst/>
          </a:prstGeom>
        </p:spPr>
        <p:txBody>
          <a:bodyPr wrap="none">
            <a:spAutoFit/>
          </a:bodyPr>
          <a:lstStyle/>
          <a:p>
            <a:r>
              <a:rPr lang="en-GB" sz="3600" dirty="0">
                <a:solidFill>
                  <a:srgbClr val="46A86C"/>
                </a:solidFill>
                <a:latin typeface="Arial" panose="020B0604020202020204" pitchFamily="34" charset="0"/>
                <a:cs typeface="Arial" panose="020B0604020202020204" pitchFamily="34" charset="0"/>
              </a:rPr>
              <a:t>5. Use of ‘Tag Phrases’/ Labelling</a:t>
            </a:r>
          </a:p>
        </p:txBody>
      </p:sp>
      <p:sp>
        <p:nvSpPr>
          <p:cNvPr id="6" name="Rectangle 5"/>
          <p:cNvSpPr/>
          <p:nvPr/>
        </p:nvSpPr>
        <p:spPr>
          <a:xfrm>
            <a:off x="1100829" y="488201"/>
            <a:ext cx="8092639" cy="646331"/>
          </a:xfrm>
          <a:prstGeom prst="rect">
            <a:avLst/>
          </a:prstGeom>
        </p:spPr>
        <p:txBody>
          <a:bodyPr wrap="square">
            <a:spAutoFit/>
          </a:bodyPr>
          <a:lstStyle/>
          <a:p>
            <a:r>
              <a:rPr lang="en-GB" sz="3600" b="1" dirty="0">
                <a:solidFill>
                  <a:srgbClr val="193E72"/>
                </a:solidFill>
                <a:latin typeface="Arial" panose="020B0604020202020204" pitchFamily="34" charset="0"/>
                <a:cs typeface="Arial" panose="020B0604020202020204" pitchFamily="34" charset="0"/>
              </a:rPr>
              <a:t>STYLE: </a:t>
            </a:r>
            <a:r>
              <a:rPr lang="en-GB" sz="3600" dirty="0">
                <a:solidFill>
                  <a:srgbClr val="2EA9B0"/>
                </a:solidFill>
                <a:latin typeface="Arial" panose="020B0604020202020204" pitchFamily="34" charset="0"/>
                <a:cs typeface="Arial" panose="020B0604020202020204" pitchFamily="34" charset="0"/>
              </a:rPr>
              <a:t>Helpful Writing Techniques</a:t>
            </a:r>
          </a:p>
        </p:txBody>
      </p:sp>
      <p:sp>
        <p:nvSpPr>
          <p:cNvPr id="2" name="Rectangle 1"/>
          <p:cNvSpPr/>
          <p:nvPr/>
        </p:nvSpPr>
        <p:spPr>
          <a:xfrm>
            <a:off x="8028558" y="6124343"/>
            <a:ext cx="3706696" cy="246221"/>
          </a:xfrm>
          <a:prstGeom prst="rect">
            <a:avLst/>
          </a:prstGeom>
        </p:spPr>
        <p:txBody>
          <a:bodyPr wrap="square">
            <a:spAutoFit/>
          </a:bodyPr>
          <a:lstStyle/>
          <a:p>
            <a:r>
              <a:rPr lang="en-GB" sz="1000" dirty="0">
                <a:latin typeface="Arial" panose="020B0604020202020204" pitchFamily="34" charset="0"/>
                <a:cs typeface="Arial" panose="020B0604020202020204" pitchFamily="34" charset="0"/>
              </a:rPr>
              <a:t>Example: Steve Gerry, Successful NIHR DRF, 2016, edited.</a:t>
            </a:r>
          </a:p>
        </p:txBody>
      </p:sp>
    </p:spTree>
    <p:extLst>
      <p:ext uri="{BB962C8B-B14F-4D97-AF65-F5344CB8AC3E}">
        <p14:creationId xmlns:p14="http://schemas.microsoft.com/office/powerpoint/2010/main" val="28509200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1881" y="2164275"/>
            <a:ext cx="11586281" cy="5789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200" kern="1200" baseline="0" dirty="0">
                <a:solidFill>
                  <a:srgbClr val="193E72"/>
                </a:solidFill>
                <a:latin typeface="Arial" panose="020B0604020202020204" pitchFamily="34" charset="0"/>
                <a:ea typeface="+mj-ea"/>
                <a:cs typeface="Arial" panose="020B0604020202020204" pitchFamily="34" charset="0"/>
              </a:defRPr>
            </a:lvl1pPr>
          </a:lstStyle>
          <a:p>
            <a:pPr algn="ctr"/>
            <a:r>
              <a:rPr lang="en-GB" sz="6000" dirty="0"/>
              <a:t>What Makes A Good Research Funding Application?</a:t>
            </a:r>
            <a:br>
              <a:rPr lang="en-GB" sz="6000" dirty="0"/>
            </a:br>
            <a:br>
              <a:rPr lang="en-GB" sz="6000" dirty="0"/>
            </a:br>
            <a:r>
              <a:rPr lang="en-GB" sz="6000" b="1" dirty="0">
                <a:solidFill>
                  <a:srgbClr val="2EA9B0"/>
                </a:solidFill>
              </a:rPr>
              <a:t>(5) SALES PITCH</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8776" y="3850718"/>
            <a:ext cx="1905102" cy="1774920"/>
          </a:xfrm>
          <a:prstGeom prst="rect">
            <a:avLst/>
          </a:prstGeom>
          <a:ln w="57150">
            <a:solidFill>
              <a:srgbClr val="193E72"/>
            </a:solidFill>
          </a:ln>
        </p:spPr>
      </p:pic>
      <p:sp>
        <p:nvSpPr>
          <p:cNvPr id="5" name="TextBox 4"/>
          <p:cNvSpPr txBox="1"/>
          <p:nvPr/>
        </p:nvSpPr>
        <p:spPr>
          <a:xfrm>
            <a:off x="10401327" y="6163451"/>
            <a:ext cx="1341286" cy="246221"/>
          </a:xfrm>
          <a:prstGeom prst="rect">
            <a:avLst/>
          </a:prstGeom>
          <a:noFill/>
        </p:spPr>
        <p:txBody>
          <a:bodyPr wrap="square" rtlCol="0">
            <a:spAutoFit/>
          </a:bodyPr>
          <a:lstStyle/>
          <a:p>
            <a:r>
              <a:rPr lang="en-GB" sz="1000" dirty="0"/>
              <a:t>Clipartpanda.com</a:t>
            </a:r>
          </a:p>
        </p:txBody>
      </p:sp>
    </p:spTree>
    <p:extLst>
      <p:ext uri="{BB962C8B-B14F-4D97-AF65-F5344CB8AC3E}">
        <p14:creationId xmlns:p14="http://schemas.microsoft.com/office/powerpoint/2010/main" val="39490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128" y="1353211"/>
            <a:ext cx="2382383" cy="369332"/>
          </a:xfrm>
          <a:prstGeom prst="rect">
            <a:avLst/>
          </a:prstGeom>
        </p:spPr>
        <p:txBody>
          <a:bodyPr wrap="none">
            <a:spAutoFit/>
          </a:bodyPr>
          <a:lstStyle/>
          <a:p>
            <a:r>
              <a:rPr lang="en-GB" sz="1800" dirty="0">
                <a:latin typeface="Arial" panose="020B0604020202020204" pitchFamily="34" charset="0"/>
                <a:cs typeface="Arial" panose="020B0604020202020204" pitchFamily="34" charset="0"/>
              </a:rPr>
              <a:t>‘Know your customer’</a:t>
            </a:r>
          </a:p>
        </p:txBody>
      </p:sp>
      <p:sp>
        <p:nvSpPr>
          <p:cNvPr id="3" name="TextBox 2"/>
          <p:cNvSpPr txBox="1"/>
          <p:nvPr/>
        </p:nvSpPr>
        <p:spPr>
          <a:xfrm>
            <a:off x="503372" y="1707603"/>
            <a:ext cx="3312367" cy="1200329"/>
          </a:xfrm>
          <a:prstGeom prst="rect">
            <a:avLst/>
          </a:prstGeom>
          <a:noFill/>
        </p:spPr>
        <p:txBody>
          <a:bodyPr wrap="square" rtlCol="0">
            <a:spAutoFit/>
          </a:bodyPr>
          <a:lstStyle/>
          <a:p>
            <a:pPr marL="285750" indent="-285750">
              <a:buFont typeface="Arial" panose="020B0604020202020204" pitchFamily="34" charset="0"/>
              <a:buChar char="•"/>
            </a:pPr>
            <a:r>
              <a:rPr lang="en-GB" sz="1800" dirty="0">
                <a:solidFill>
                  <a:srgbClr val="2EA9B0"/>
                </a:solidFill>
                <a:latin typeface="Arial" panose="020B0604020202020204" pitchFamily="34" charset="0"/>
                <a:cs typeface="Arial" panose="020B0604020202020204" pitchFamily="34" charset="0"/>
              </a:rPr>
              <a:t>Scope &amp; remit of funder</a:t>
            </a:r>
          </a:p>
          <a:p>
            <a:pPr marL="285750" indent="-285750">
              <a:buFont typeface="Arial" panose="020B0604020202020204" pitchFamily="34" charset="0"/>
              <a:buChar char="•"/>
            </a:pPr>
            <a:r>
              <a:rPr lang="en-GB" sz="1800" dirty="0">
                <a:solidFill>
                  <a:srgbClr val="2EA9B0"/>
                </a:solidFill>
                <a:latin typeface="Arial" panose="020B0604020202020204" pitchFamily="34" charset="0"/>
                <a:cs typeface="Arial" panose="020B0604020202020204" pitchFamily="34" charset="0"/>
              </a:rPr>
              <a:t>Follow guidance notes</a:t>
            </a:r>
          </a:p>
          <a:p>
            <a:pPr marL="285750" indent="-285750">
              <a:buFont typeface="Arial" panose="020B0604020202020204" pitchFamily="34" charset="0"/>
              <a:buChar char="•"/>
            </a:pPr>
            <a:r>
              <a:rPr lang="en-GB" sz="1800" dirty="0">
                <a:solidFill>
                  <a:srgbClr val="2EA9B0"/>
                </a:solidFill>
                <a:latin typeface="Arial" panose="020B0604020202020204" pitchFamily="34" charset="0"/>
                <a:cs typeface="Arial" panose="020B0604020202020204" pitchFamily="34" charset="0"/>
              </a:rPr>
              <a:t>Respond carefully to commissioned calls</a:t>
            </a:r>
          </a:p>
        </p:txBody>
      </p:sp>
      <p:sp>
        <p:nvSpPr>
          <p:cNvPr id="4" name="Rectangle 3"/>
          <p:cNvSpPr/>
          <p:nvPr/>
        </p:nvSpPr>
        <p:spPr>
          <a:xfrm>
            <a:off x="5113948" y="1353211"/>
            <a:ext cx="2446640" cy="369332"/>
          </a:xfrm>
          <a:prstGeom prst="rect">
            <a:avLst/>
          </a:prstGeom>
        </p:spPr>
        <p:txBody>
          <a:bodyPr wrap="square">
            <a:spAutoFit/>
          </a:bodyPr>
          <a:lstStyle/>
          <a:p>
            <a:r>
              <a:rPr lang="en-GB" sz="1800" dirty="0">
                <a:latin typeface="Arial" panose="020B0604020202020204" pitchFamily="34" charset="0"/>
                <a:cs typeface="Arial" panose="020B0604020202020204" pitchFamily="34" charset="0"/>
              </a:rPr>
              <a:t>‘Know your product’</a:t>
            </a:r>
          </a:p>
        </p:txBody>
      </p:sp>
      <p:sp>
        <p:nvSpPr>
          <p:cNvPr id="5" name="TextBox 4"/>
          <p:cNvSpPr txBox="1"/>
          <p:nvPr/>
        </p:nvSpPr>
        <p:spPr>
          <a:xfrm>
            <a:off x="5156120" y="1710592"/>
            <a:ext cx="4313842" cy="923330"/>
          </a:xfrm>
          <a:prstGeom prst="rect">
            <a:avLst/>
          </a:prstGeom>
          <a:noFill/>
        </p:spPr>
        <p:txBody>
          <a:bodyPr wrap="square" rtlCol="0">
            <a:spAutoFit/>
          </a:bodyPr>
          <a:lstStyle/>
          <a:p>
            <a:pPr marL="285750" indent="-285750">
              <a:buFont typeface="Arial" panose="020B0604020202020204" pitchFamily="34" charset="0"/>
              <a:buChar char="•"/>
            </a:pPr>
            <a:r>
              <a:rPr lang="en-GB" sz="1800" dirty="0">
                <a:solidFill>
                  <a:srgbClr val="6667AD"/>
                </a:solidFill>
                <a:latin typeface="Arial" panose="020B0604020202020204" pitchFamily="34" charset="0"/>
                <a:cs typeface="Arial" panose="020B0604020202020204" pitchFamily="34" charset="0"/>
              </a:rPr>
              <a:t>Be on top of the literature</a:t>
            </a:r>
          </a:p>
          <a:p>
            <a:pPr marL="285750" indent="-285750">
              <a:buFont typeface="Arial" panose="020B0604020202020204" pitchFamily="34" charset="0"/>
              <a:buChar char="•"/>
            </a:pPr>
            <a:r>
              <a:rPr lang="en-GB" sz="1800" dirty="0">
                <a:solidFill>
                  <a:srgbClr val="6667AD"/>
                </a:solidFill>
                <a:latin typeface="Arial" panose="020B0604020202020204" pitchFamily="34" charset="0"/>
                <a:cs typeface="Arial" panose="020B0604020202020204" pitchFamily="34" charset="0"/>
              </a:rPr>
              <a:t>Know where what you are offering fits in with the picture</a:t>
            </a:r>
          </a:p>
        </p:txBody>
      </p:sp>
      <p:sp>
        <p:nvSpPr>
          <p:cNvPr id="6" name="Rectangle 5"/>
          <p:cNvSpPr/>
          <p:nvPr/>
        </p:nvSpPr>
        <p:spPr>
          <a:xfrm>
            <a:off x="496476" y="3233384"/>
            <a:ext cx="5399827" cy="369332"/>
          </a:xfrm>
          <a:prstGeom prst="rect">
            <a:avLst/>
          </a:prstGeom>
        </p:spPr>
        <p:txBody>
          <a:bodyPr wrap="square">
            <a:spAutoFit/>
          </a:bodyPr>
          <a:lstStyle/>
          <a:p>
            <a:r>
              <a:rPr lang="en-GB" sz="1800" dirty="0">
                <a:latin typeface="Arial" panose="020B0604020202020204" pitchFamily="34" charset="0"/>
                <a:cs typeface="Arial" panose="020B0604020202020204" pitchFamily="34" charset="0"/>
              </a:rPr>
              <a:t>‘Acknowledge the problems with existing products’</a:t>
            </a:r>
          </a:p>
        </p:txBody>
      </p:sp>
      <p:sp>
        <p:nvSpPr>
          <p:cNvPr id="7" name="Rectangle 6"/>
          <p:cNvSpPr/>
          <p:nvPr/>
        </p:nvSpPr>
        <p:spPr>
          <a:xfrm>
            <a:off x="485128" y="3600756"/>
            <a:ext cx="3063659" cy="646331"/>
          </a:xfrm>
          <a:prstGeom prst="rect">
            <a:avLst/>
          </a:prstGeom>
        </p:spPr>
        <p:txBody>
          <a:bodyPr wrap="none">
            <a:spAutoFit/>
          </a:bodyPr>
          <a:lstStyle/>
          <a:p>
            <a:pPr marL="285750" indent="-285750">
              <a:buFont typeface="Arial" panose="020B0604020202020204" pitchFamily="34" charset="0"/>
              <a:buChar char="•"/>
            </a:pPr>
            <a:r>
              <a:rPr lang="en-GB" sz="1800" dirty="0">
                <a:solidFill>
                  <a:srgbClr val="EA5D4E"/>
                </a:solidFill>
                <a:latin typeface="Arial" panose="020B0604020202020204" pitchFamily="34" charset="0"/>
                <a:cs typeface="Arial" panose="020B0604020202020204" pitchFamily="34" charset="0"/>
              </a:rPr>
              <a:t>Be on top of the literature</a:t>
            </a:r>
          </a:p>
          <a:p>
            <a:pPr marL="285750" indent="-285750">
              <a:buFont typeface="Arial" panose="020B0604020202020204" pitchFamily="34" charset="0"/>
              <a:buChar char="•"/>
            </a:pPr>
            <a:r>
              <a:rPr lang="en-GB" sz="1800" dirty="0">
                <a:solidFill>
                  <a:srgbClr val="EA5D4E"/>
                </a:solidFill>
                <a:latin typeface="Arial" panose="020B0604020202020204" pitchFamily="34" charset="0"/>
                <a:cs typeface="Arial" panose="020B0604020202020204" pitchFamily="34" charset="0"/>
              </a:rPr>
              <a:t>Know the evidence gaps</a:t>
            </a:r>
          </a:p>
        </p:txBody>
      </p:sp>
      <p:sp>
        <p:nvSpPr>
          <p:cNvPr id="8" name="Rectangle 7"/>
          <p:cNvSpPr/>
          <p:nvPr/>
        </p:nvSpPr>
        <p:spPr>
          <a:xfrm>
            <a:off x="7419904" y="3041626"/>
            <a:ext cx="3453729" cy="369332"/>
          </a:xfrm>
          <a:prstGeom prst="rect">
            <a:avLst/>
          </a:prstGeom>
        </p:spPr>
        <p:txBody>
          <a:bodyPr wrap="square">
            <a:spAutoFit/>
          </a:bodyPr>
          <a:lstStyle/>
          <a:p>
            <a:pPr lvl="0"/>
            <a:r>
              <a:rPr lang="en-GB" sz="1800" dirty="0">
                <a:latin typeface="Arial" panose="020B0604020202020204" pitchFamily="34" charset="0"/>
                <a:cs typeface="Arial" panose="020B0604020202020204" pitchFamily="34" charset="0"/>
              </a:rPr>
              <a:t>‘Offer solution to a problem’</a:t>
            </a:r>
          </a:p>
        </p:txBody>
      </p:sp>
      <p:sp>
        <p:nvSpPr>
          <p:cNvPr id="9" name="Rectangle 8"/>
          <p:cNvSpPr/>
          <p:nvPr/>
        </p:nvSpPr>
        <p:spPr>
          <a:xfrm>
            <a:off x="7430414" y="3409243"/>
            <a:ext cx="4608954" cy="923330"/>
          </a:xfrm>
          <a:prstGeom prst="rect">
            <a:avLst/>
          </a:prstGeom>
        </p:spPr>
        <p:txBody>
          <a:bodyPr wrap="none">
            <a:spAutoFit/>
          </a:bodyPr>
          <a:lstStyle/>
          <a:p>
            <a:pPr marL="285750" indent="-285750">
              <a:buFont typeface="Arial" panose="020B0604020202020204" pitchFamily="34" charset="0"/>
              <a:buChar char="•"/>
            </a:pPr>
            <a:r>
              <a:rPr lang="en-GB" sz="1800" dirty="0">
                <a:solidFill>
                  <a:srgbClr val="F29330"/>
                </a:solidFill>
                <a:latin typeface="Arial" panose="020B0604020202020204" pitchFamily="34" charset="0"/>
                <a:cs typeface="Arial" panose="020B0604020202020204" pitchFamily="34" charset="0"/>
              </a:rPr>
              <a:t>Produce an intervention/ study which </a:t>
            </a:r>
          </a:p>
          <a:p>
            <a:r>
              <a:rPr lang="en-GB" sz="1800" dirty="0">
                <a:solidFill>
                  <a:srgbClr val="F29330"/>
                </a:solidFill>
                <a:latin typeface="Arial" panose="020B0604020202020204" pitchFamily="34" charset="0"/>
                <a:cs typeface="Arial" panose="020B0604020202020204" pitchFamily="34" charset="0"/>
              </a:rPr>
              <a:t>     addresses the problem &amp; the limitations </a:t>
            </a:r>
          </a:p>
          <a:p>
            <a:r>
              <a:rPr lang="en-GB" sz="1800" dirty="0">
                <a:solidFill>
                  <a:srgbClr val="F29330"/>
                </a:solidFill>
                <a:latin typeface="Arial" panose="020B0604020202020204" pitchFamily="34" charset="0"/>
                <a:cs typeface="Arial" panose="020B0604020202020204" pitchFamily="34" charset="0"/>
              </a:rPr>
              <a:t>     of previous interventions/ studies </a:t>
            </a:r>
          </a:p>
        </p:txBody>
      </p:sp>
      <p:sp>
        <p:nvSpPr>
          <p:cNvPr id="10" name="Rectangle 9"/>
          <p:cNvSpPr/>
          <p:nvPr/>
        </p:nvSpPr>
        <p:spPr>
          <a:xfrm>
            <a:off x="2939646" y="4539640"/>
            <a:ext cx="4896813" cy="369332"/>
          </a:xfrm>
          <a:prstGeom prst="rect">
            <a:avLst/>
          </a:prstGeom>
        </p:spPr>
        <p:txBody>
          <a:bodyPr wrap="square">
            <a:spAutoFit/>
          </a:bodyPr>
          <a:lstStyle/>
          <a:p>
            <a:pPr lvl="0"/>
            <a:r>
              <a:rPr lang="en-GB" sz="1800" dirty="0">
                <a:latin typeface="Arial" panose="020B0604020202020204" pitchFamily="34" charset="0"/>
                <a:cs typeface="Arial" panose="020B0604020202020204" pitchFamily="34" charset="0"/>
              </a:rPr>
              <a:t>‘Say why your product is better than others’</a:t>
            </a:r>
          </a:p>
        </p:txBody>
      </p:sp>
      <p:sp>
        <p:nvSpPr>
          <p:cNvPr id="11" name="Rectangle 10"/>
          <p:cNvSpPr/>
          <p:nvPr/>
        </p:nvSpPr>
        <p:spPr>
          <a:xfrm>
            <a:off x="2939646" y="4854883"/>
            <a:ext cx="7319729" cy="1200329"/>
          </a:xfrm>
          <a:prstGeom prst="rect">
            <a:avLst/>
          </a:prstGeom>
        </p:spPr>
        <p:txBody>
          <a:bodyPr wrap="square">
            <a:spAutoFit/>
          </a:bodyPr>
          <a:lstStyle/>
          <a:p>
            <a:pPr marL="285750" indent="-285750">
              <a:buFont typeface="Arial" panose="020B0604020202020204" pitchFamily="34" charset="0"/>
              <a:buChar char="•"/>
            </a:pPr>
            <a:r>
              <a:rPr lang="en-GB" sz="1800" dirty="0">
                <a:solidFill>
                  <a:srgbClr val="46A86C"/>
                </a:solidFill>
                <a:latin typeface="Arial" panose="020B0604020202020204" pitchFamily="34" charset="0"/>
                <a:cs typeface="Arial" panose="020B0604020202020204" pitchFamily="34" charset="0"/>
              </a:rPr>
              <a:t>Know the limitations of other studies/ interventions</a:t>
            </a:r>
          </a:p>
          <a:p>
            <a:pPr marL="285750" indent="-285750">
              <a:buFont typeface="Arial" panose="020B0604020202020204" pitchFamily="34" charset="0"/>
              <a:buChar char="•"/>
            </a:pPr>
            <a:r>
              <a:rPr lang="en-GB" sz="1800" dirty="0">
                <a:solidFill>
                  <a:srgbClr val="46A86C"/>
                </a:solidFill>
                <a:latin typeface="Arial" panose="020B0604020202020204" pitchFamily="34" charset="0"/>
                <a:cs typeface="Arial" panose="020B0604020202020204" pitchFamily="34" charset="0"/>
              </a:rPr>
              <a:t>Produce an intervention/ study which addresses the problem &amp; the limitations of previous interventions/ studies </a:t>
            </a:r>
          </a:p>
          <a:p>
            <a:endParaRPr lang="en-GB" sz="1800" dirty="0">
              <a:solidFill>
                <a:srgbClr val="5BBF21"/>
              </a:solidFill>
              <a:latin typeface="Arial" panose="020B0604020202020204" pitchFamily="34" charset="0"/>
              <a:cs typeface="Arial" panose="020B0604020202020204" pitchFamily="34" charset="0"/>
            </a:endParaRPr>
          </a:p>
        </p:txBody>
      </p:sp>
      <p:sp>
        <p:nvSpPr>
          <p:cNvPr id="12" name="Rectangle 2"/>
          <p:cNvSpPr txBox="1">
            <a:spLocks noChangeArrowheads="1"/>
          </p:cNvSpPr>
          <p:nvPr/>
        </p:nvSpPr>
        <p:spPr bwMode="auto">
          <a:xfrm>
            <a:off x="418140" y="124974"/>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GB" b="1" dirty="0">
                <a:solidFill>
                  <a:srgbClr val="193E72"/>
                </a:solidFill>
                <a:latin typeface="Arial" panose="020B0604020202020204" pitchFamily="34" charset="0"/>
                <a:cs typeface="Arial" panose="020B0604020202020204" pitchFamily="34" charset="0"/>
              </a:rPr>
              <a:t>SALES PITCH</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891" y="76102"/>
            <a:ext cx="2395347" cy="2231665"/>
          </a:xfrm>
          <a:prstGeom prst="rect">
            <a:avLst/>
          </a:prstGeom>
        </p:spPr>
      </p:pic>
      <p:sp>
        <p:nvSpPr>
          <p:cNvPr id="14" name="TextBox 13"/>
          <p:cNvSpPr txBox="1"/>
          <p:nvPr/>
        </p:nvSpPr>
        <p:spPr>
          <a:xfrm>
            <a:off x="10195169" y="6114344"/>
            <a:ext cx="1474790" cy="246221"/>
          </a:xfrm>
          <a:prstGeom prst="rect">
            <a:avLst/>
          </a:prstGeom>
          <a:noFill/>
        </p:spPr>
        <p:txBody>
          <a:bodyPr wrap="square" rtlCol="0">
            <a:spAutoFit/>
          </a:bodyPr>
          <a:lstStyle/>
          <a:p>
            <a:pPr algn="ctr"/>
            <a:r>
              <a:rPr lang="en-GB" sz="1000" dirty="0">
                <a:latin typeface="Arial" panose="020B0604020202020204" pitchFamily="34" charset="0"/>
                <a:cs typeface="Arial" panose="020B0604020202020204" pitchFamily="34" charset="0"/>
              </a:rPr>
              <a:t>Clipartpanda.com</a:t>
            </a:r>
          </a:p>
        </p:txBody>
      </p:sp>
    </p:spTree>
    <p:extLst>
      <p:ext uri="{BB962C8B-B14F-4D97-AF65-F5344CB8AC3E}">
        <p14:creationId xmlns:p14="http://schemas.microsoft.com/office/powerpoint/2010/main" val="295939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5070" y="1488069"/>
            <a:ext cx="2351926" cy="369332"/>
          </a:xfrm>
          <a:prstGeom prst="rect">
            <a:avLst/>
          </a:prstGeom>
        </p:spPr>
        <p:txBody>
          <a:bodyPr wrap="none">
            <a:spAutoFit/>
          </a:bodyPr>
          <a:lstStyle/>
          <a:p>
            <a:pPr lvl="0"/>
            <a:r>
              <a:rPr lang="en-GB" sz="1800" dirty="0">
                <a:latin typeface="Arial" panose="020B0604020202020204" pitchFamily="34" charset="0"/>
                <a:cs typeface="Arial" panose="020B0604020202020204" pitchFamily="34" charset="0"/>
              </a:rPr>
              <a:t>‘Hook your customer’</a:t>
            </a:r>
          </a:p>
        </p:txBody>
      </p:sp>
      <p:sp>
        <p:nvSpPr>
          <p:cNvPr id="15" name="Rectangle 14"/>
          <p:cNvSpPr/>
          <p:nvPr/>
        </p:nvSpPr>
        <p:spPr>
          <a:xfrm>
            <a:off x="4662103" y="2512707"/>
            <a:ext cx="3327122" cy="369332"/>
          </a:xfrm>
          <a:prstGeom prst="rect">
            <a:avLst/>
          </a:prstGeom>
        </p:spPr>
        <p:txBody>
          <a:bodyPr wrap="square">
            <a:spAutoFit/>
          </a:bodyPr>
          <a:lstStyle/>
          <a:p>
            <a:r>
              <a:rPr lang="en-GB" sz="1800" dirty="0">
                <a:latin typeface="Arial" panose="020B0604020202020204" pitchFamily="34" charset="0"/>
                <a:cs typeface="Arial" panose="020B0604020202020204" pitchFamily="34" charset="0"/>
              </a:rPr>
              <a:t>‘Address objections up front’</a:t>
            </a:r>
          </a:p>
        </p:txBody>
      </p:sp>
      <p:sp>
        <p:nvSpPr>
          <p:cNvPr id="16" name="Rectangle 15"/>
          <p:cNvSpPr/>
          <p:nvPr/>
        </p:nvSpPr>
        <p:spPr>
          <a:xfrm>
            <a:off x="5038588" y="4476002"/>
            <a:ext cx="1569660" cy="369332"/>
          </a:xfrm>
          <a:prstGeom prst="rect">
            <a:avLst/>
          </a:prstGeom>
        </p:spPr>
        <p:txBody>
          <a:bodyPr wrap="none">
            <a:spAutoFit/>
          </a:bodyPr>
          <a:lstStyle/>
          <a:p>
            <a:pPr lvl="0"/>
            <a:r>
              <a:rPr lang="en-GB" sz="1800" dirty="0">
                <a:latin typeface="Arial" panose="020B0604020202020204" pitchFamily="34" charset="0"/>
                <a:cs typeface="Arial" panose="020B0604020202020204" pitchFamily="34" charset="0"/>
              </a:rPr>
              <a:t>‘Dazzle them’</a:t>
            </a:r>
          </a:p>
        </p:txBody>
      </p:sp>
      <p:sp>
        <p:nvSpPr>
          <p:cNvPr id="17" name="Rectangle 16"/>
          <p:cNvSpPr/>
          <p:nvPr/>
        </p:nvSpPr>
        <p:spPr>
          <a:xfrm>
            <a:off x="699021" y="4379673"/>
            <a:ext cx="2403222" cy="369332"/>
          </a:xfrm>
          <a:prstGeom prst="rect">
            <a:avLst/>
          </a:prstGeom>
        </p:spPr>
        <p:txBody>
          <a:bodyPr wrap="none">
            <a:spAutoFit/>
          </a:bodyPr>
          <a:lstStyle/>
          <a:p>
            <a:pPr lvl="0"/>
            <a:r>
              <a:rPr lang="en-GB" sz="1800" dirty="0">
                <a:latin typeface="Arial" panose="020B0604020202020204" pitchFamily="34" charset="0"/>
                <a:cs typeface="Arial" panose="020B0604020202020204" pitchFamily="34" charset="0"/>
              </a:rPr>
              <a:t>‘Differentiate yourself’</a:t>
            </a:r>
          </a:p>
        </p:txBody>
      </p:sp>
      <p:sp>
        <p:nvSpPr>
          <p:cNvPr id="19" name="Rectangle 18"/>
          <p:cNvSpPr/>
          <p:nvPr/>
        </p:nvSpPr>
        <p:spPr>
          <a:xfrm>
            <a:off x="4938446" y="715919"/>
            <a:ext cx="3818152" cy="369332"/>
          </a:xfrm>
          <a:prstGeom prst="rect">
            <a:avLst/>
          </a:prstGeom>
        </p:spPr>
        <p:txBody>
          <a:bodyPr wrap="square">
            <a:spAutoFit/>
          </a:bodyPr>
          <a:lstStyle/>
          <a:p>
            <a:pPr lvl="0"/>
            <a:r>
              <a:rPr lang="en-GB" sz="1800" dirty="0">
                <a:latin typeface="Arial" panose="020B0604020202020204" pitchFamily="34" charset="0"/>
                <a:cs typeface="Arial" panose="020B0604020202020204" pitchFamily="34" charset="0"/>
              </a:rPr>
              <a:t>‘Make a good first impression’</a:t>
            </a:r>
          </a:p>
        </p:txBody>
      </p:sp>
      <p:sp>
        <p:nvSpPr>
          <p:cNvPr id="20" name="Rectangle 19"/>
          <p:cNvSpPr/>
          <p:nvPr/>
        </p:nvSpPr>
        <p:spPr>
          <a:xfrm>
            <a:off x="7191643" y="3756400"/>
            <a:ext cx="4310121" cy="646331"/>
          </a:xfrm>
          <a:prstGeom prst="rect">
            <a:avLst/>
          </a:prstGeom>
        </p:spPr>
        <p:txBody>
          <a:bodyPr wrap="square">
            <a:spAutoFit/>
          </a:bodyPr>
          <a:lstStyle/>
          <a:p>
            <a:r>
              <a:rPr lang="en-GB" sz="1800" dirty="0">
                <a:latin typeface="Arial" panose="020B0604020202020204" pitchFamily="34" charset="0"/>
                <a:cs typeface="Arial" panose="020B0604020202020204" pitchFamily="34" charset="0"/>
              </a:rPr>
              <a:t>‘Listen and respond to customer’</a:t>
            </a:r>
          </a:p>
          <a:p>
            <a:endParaRPr lang="en-GB" sz="1800" dirty="0">
              <a:latin typeface="Arial" panose="020B0604020202020204" pitchFamily="34" charset="0"/>
              <a:cs typeface="Arial" panose="020B0604020202020204" pitchFamily="34" charset="0"/>
            </a:endParaRPr>
          </a:p>
        </p:txBody>
      </p:sp>
      <p:sp>
        <p:nvSpPr>
          <p:cNvPr id="24" name="TextBox 23"/>
          <p:cNvSpPr txBox="1"/>
          <p:nvPr/>
        </p:nvSpPr>
        <p:spPr>
          <a:xfrm>
            <a:off x="516866" y="1795258"/>
            <a:ext cx="2702071" cy="923330"/>
          </a:xfrm>
          <a:prstGeom prst="rect">
            <a:avLst/>
          </a:prstGeom>
          <a:noFill/>
        </p:spPr>
        <p:txBody>
          <a:bodyPr wrap="square" rtlCol="0">
            <a:spAutoFit/>
          </a:bodyPr>
          <a:lstStyle/>
          <a:p>
            <a:pPr marL="285750" indent="-285750">
              <a:buFont typeface="Arial" panose="020B0604020202020204" pitchFamily="34" charset="0"/>
              <a:buChar char="•"/>
            </a:pPr>
            <a:r>
              <a:rPr lang="en-GB" sz="1800" dirty="0">
                <a:solidFill>
                  <a:srgbClr val="2EA9B0"/>
                </a:solidFill>
                <a:latin typeface="Arial" panose="020B0604020202020204" pitchFamily="34" charset="0"/>
                <a:cs typeface="Arial" panose="020B0604020202020204" pitchFamily="34" charset="0"/>
              </a:rPr>
              <a:t>Have a good title</a:t>
            </a:r>
          </a:p>
          <a:p>
            <a:pPr marL="285750" indent="-285750">
              <a:buFont typeface="Arial" panose="020B0604020202020204" pitchFamily="34" charset="0"/>
              <a:buChar char="•"/>
            </a:pPr>
            <a:r>
              <a:rPr lang="en-GB" sz="1800" dirty="0">
                <a:solidFill>
                  <a:srgbClr val="2EA9B0"/>
                </a:solidFill>
                <a:latin typeface="Arial" panose="020B0604020202020204" pitchFamily="34" charset="0"/>
                <a:cs typeface="Arial" panose="020B0604020202020204" pitchFamily="34" charset="0"/>
              </a:rPr>
              <a:t>Have a fantastic plain English summary</a:t>
            </a:r>
          </a:p>
        </p:txBody>
      </p:sp>
      <p:sp>
        <p:nvSpPr>
          <p:cNvPr id="25" name="TextBox 24"/>
          <p:cNvSpPr txBox="1"/>
          <p:nvPr/>
        </p:nvSpPr>
        <p:spPr>
          <a:xfrm>
            <a:off x="4938446" y="1046544"/>
            <a:ext cx="4744423" cy="1200329"/>
          </a:xfrm>
          <a:prstGeom prst="rect">
            <a:avLst/>
          </a:prstGeom>
          <a:noFill/>
        </p:spPr>
        <p:txBody>
          <a:bodyPr wrap="square" rtlCol="0">
            <a:spAutoFit/>
          </a:bodyPr>
          <a:lstStyle/>
          <a:p>
            <a:pPr marL="285750" indent="-285750">
              <a:buFont typeface="Arial" panose="020B0604020202020204" pitchFamily="34" charset="0"/>
              <a:buChar char="•"/>
            </a:pPr>
            <a:r>
              <a:rPr lang="en-GB" sz="1800" dirty="0">
                <a:solidFill>
                  <a:srgbClr val="6667AD"/>
                </a:solidFill>
                <a:latin typeface="Arial" panose="020B0604020202020204" pitchFamily="34" charset="0"/>
                <a:cs typeface="Arial" panose="020B0604020202020204" pitchFamily="34" charset="0"/>
              </a:rPr>
              <a:t>No typos in title!</a:t>
            </a:r>
          </a:p>
          <a:p>
            <a:pPr marL="285750" indent="-285750">
              <a:buFont typeface="Arial" panose="020B0604020202020204" pitchFamily="34" charset="0"/>
              <a:buChar char="•"/>
            </a:pPr>
            <a:r>
              <a:rPr lang="en-GB" sz="1800" dirty="0">
                <a:solidFill>
                  <a:srgbClr val="6667AD"/>
                </a:solidFill>
                <a:latin typeface="Arial" panose="020B0604020202020204" pitchFamily="34" charset="0"/>
                <a:cs typeface="Arial" panose="020B0604020202020204" pitchFamily="34" charset="0"/>
              </a:rPr>
              <a:t>Have a great team</a:t>
            </a:r>
          </a:p>
          <a:p>
            <a:pPr marL="285750" indent="-285750">
              <a:buFont typeface="Arial" panose="020B0604020202020204" pitchFamily="34" charset="0"/>
              <a:buChar char="•"/>
            </a:pPr>
            <a:r>
              <a:rPr lang="en-GB" sz="1800" dirty="0">
                <a:solidFill>
                  <a:srgbClr val="6667AD"/>
                </a:solidFill>
                <a:latin typeface="Arial" panose="020B0604020202020204" pitchFamily="34" charset="0"/>
                <a:cs typeface="Arial" panose="020B0604020202020204" pitchFamily="34" charset="0"/>
              </a:rPr>
              <a:t>Have a good title</a:t>
            </a:r>
          </a:p>
          <a:p>
            <a:pPr marL="285750" indent="-285750">
              <a:buFont typeface="Arial" panose="020B0604020202020204" pitchFamily="34" charset="0"/>
              <a:buChar char="•"/>
            </a:pPr>
            <a:r>
              <a:rPr lang="en-GB" sz="1800" dirty="0">
                <a:solidFill>
                  <a:srgbClr val="6667AD"/>
                </a:solidFill>
                <a:latin typeface="Arial" panose="020B0604020202020204" pitchFamily="34" charset="0"/>
                <a:cs typeface="Arial" panose="020B0604020202020204" pitchFamily="34" charset="0"/>
              </a:rPr>
              <a:t>Have a fantastic plain English summary</a:t>
            </a:r>
          </a:p>
        </p:txBody>
      </p:sp>
      <p:sp>
        <p:nvSpPr>
          <p:cNvPr id="28" name="Rectangle 27"/>
          <p:cNvSpPr/>
          <p:nvPr/>
        </p:nvSpPr>
        <p:spPr>
          <a:xfrm>
            <a:off x="4762962" y="2882040"/>
            <a:ext cx="5115503" cy="923330"/>
          </a:xfrm>
          <a:prstGeom prst="rect">
            <a:avLst/>
          </a:prstGeom>
        </p:spPr>
        <p:txBody>
          <a:bodyPr wrap="none">
            <a:spAutoFit/>
          </a:bodyPr>
          <a:lstStyle/>
          <a:p>
            <a:pPr marL="285750" indent="-285750">
              <a:buFont typeface="Arial" panose="020B0604020202020204" pitchFamily="34" charset="0"/>
              <a:buChar char="•"/>
            </a:pPr>
            <a:r>
              <a:rPr lang="en-GB" sz="1800" dirty="0">
                <a:solidFill>
                  <a:srgbClr val="EA5D4E"/>
                </a:solidFill>
                <a:latin typeface="Arial" panose="020B0604020202020204" pitchFamily="34" charset="0"/>
                <a:cs typeface="Arial" panose="020B0604020202020204" pitchFamily="34" charset="0"/>
              </a:rPr>
              <a:t>Acknowledge the limitations of your approach</a:t>
            </a:r>
          </a:p>
          <a:p>
            <a:pPr marL="285750" indent="-285750">
              <a:buFont typeface="Arial" panose="020B0604020202020204" pitchFamily="34" charset="0"/>
              <a:buChar char="•"/>
            </a:pPr>
            <a:r>
              <a:rPr lang="en-GB" sz="1800" dirty="0">
                <a:solidFill>
                  <a:srgbClr val="EA5D4E"/>
                </a:solidFill>
                <a:latin typeface="Arial" panose="020B0604020202020204" pitchFamily="34" charset="0"/>
                <a:cs typeface="Arial" panose="020B0604020202020204" pitchFamily="34" charset="0"/>
              </a:rPr>
              <a:t>Provide mitigation where possible</a:t>
            </a:r>
          </a:p>
          <a:p>
            <a:pPr marL="285750" indent="-285750">
              <a:buFont typeface="Arial" panose="020B0604020202020204" pitchFamily="34" charset="0"/>
              <a:buChar char="•"/>
            </a:pPr>
            <a:endParaRPr lang="en-GB" sz="1800" dirty="0">
              <a:solidFill>
                <a:srgbClr val="5BBF21"/>
              </a:solidFill>
              <a:latin typeface="Arial" panose="020B0604020202020204" pitchFamily="34" charset="0"/>
              <a:cs typeface="Arial" panose="020B0604020202020204" pitchFamily="34" charset="0"/>
            </a:endParaRPr>
          </a:p>
        </p:txBody>
      </p:sp>
      <p:sp>
        <p:nvSpPr>
          <p:cNvPr id="29" name="Rectangle 28"/>
          <p:cNvSpPr/>
          <p:nvPr/>
        </p:nvSpPr>
        <p:spPr>
          <a:xfrm>
            <a:off x="1145624" y="3375505"/>
            <a:ext cx="2743059" cy="646331"/>
          </a:xfrm>
          <a:prstGeom prst="rect">
            <a:avLst/>
          </a:prstGeom>
        </p:spPr>
        <p:txBody>
          <a:bodyPr wrap="none">
            <a:spAutoFit/>
          </a:bodyPr>
          <a:lstStyle/>
          <a:p>
            <a:pPr marL="285750" indent="-285750">
              <a:buFont typeface="Arial" panose="020B0604020202020204" pitchFamily="34" charset="0"/>
              <a:buChar char="•"/>
            </a:pPr>
            <a:r>
              <a:rPr lang="en-GB" sz="1800" dirty="0">
                <a:solidFill>
                  <a:srgbClr val="46A86C"/>
                </a:solidFill>
                <a:latin typeface="Arial" panose="020B0604020202020204" pitchFamily="34" charset="0"/>
                <a:cs typeface="Arial" panose="020B0604020202020204" pitchFamily="34" charset="0"/>
              </a:rPr>
              <a:t>Have logically argued </a:t>
            </a:r>
          </a:p>
          <a:p>
            <a:r>
              <a:rPr lang="en-GB" sz="1800" dirty="0">
                <a:solidFill>
                  <a:srgbClr val="46A86C"/>
                </a:solidFill>
                <a:latin typeface="Arial" panose="020B0604020202020204" pitchFamily="34" charset="0"/>
                <a:cs typeface="Arial" panose="020B0604020202020204" pitchFamily="34" charset="0"/>
              </a:rPr>
              <a:t>     background/ rationale</a:t>
            </a:r>
          </a:p>
        </p:txBody>
      </p:sp>
      <p:sp>
        <p:nvSpPr>
          <p:cNvPr id="30" name="Rectangle 29"/>
          <p:cNvSpPr/>
          <p:nvPr/>
        </p:nvSpPr>
        <p:spPr>
          <a:xfrm>
            <a:off x="684288" y="4716364"/>
            <a:ext cx="3461204" cy="646331"/>
          </a:xfrm>
          <a:prstGeom prst="rect">
            <a:avLst/>
          </a:prstGeom>
        </p:spPr>
        <p:txBody>
          <a:bodyPr wrap="none">
            <a:spAutoFit/>
          </a:bodyPr>
          <a:lstStyle/>
          <a:p>
            <a:pPr marL="285750" indent="-285750">
              <a:buFont typeface="Arial" panose="020B0604020202020204" pitchFamily="34" charset="0"/>
              <a:buChar char="•"/>
            </a:pPr>
            <a:r>
              <a:rPr lang="en-GB" sz="1800" dirty="0">
                <a:solidFill>
                  <a:srgbClr val="F29330"/>
                </a:solidFill>
                <a:latin typeface="Arial" panose="020B0604020202020204" pitchFamily="34" charset="0"/>
                <a:cs typeface="Arial" panose="020B0604020202020204" pitchFamily="34" charset="0"/>
              </a:rPr>
              <a:t>Have a great team</a:t>
            </a:r>
          </a:p>
          <a:p>
            <a:pPr marL="285750" indent="-285750">
              <a:buFont typeface="Arial" panose="020B0604020202020204" pitchFamily="34" charset="0"/>
              <a:buChar char="•"/>
            </a:pPr>
            <a:r>
              <a:rPr lang="en-GB" sz="1800" dirty="0">
                <a:solidFill>
                  <a:srgbClr val="F29330"/>
                </a:solidFill>
                <a:latin typeface="Arial" panose="020B0604020202020204" pitchFamily="34" charset="0"/>
                <a:cs typeface="Arial" panose="020B0604020202020204" pitchFamily="34" charset="0"/>
              </a:rPr>
              <a:t>Have an original idea/ project</a:t>
            </a:r>
          </a:p>
        </p:txBody>
      </p:sp>
      <p:sp>
        <p:nvSpPr>
          <p:cNvPr id="31" name="TextBox 30"/>
          <p:cNvSpPr txBox="1"/>
          <p:nvPr/>
        </p:nvSpPr>
        <p:spPr>
          <a:xfrm>
            <a:off x="7278163" y="4094955"/>
            <a:ext cx="4612485" cy="646331"/>
          </a:xfrm>
          <a:prstGeom prst="rect">
            <a:avLst/>
          </a:prstGeom>
          <a:noFill/>
        </p:spPr>
        <p:txBody>
          <a:bodyPr wrap="square" rtlCol="0">
            <a:spAutoFit/>
          </a:bodyPr>
          <a:lstStyle/>
          <a:p>
            <a:pPr marL="285750" indent="-285750">
              <a:buFont typeface="Arial" panose="020B0604020202020204" pitchFamily="34" charset="0"/>
              <a:buChar char="•"/>
            </a:pPr>
            <a:r>
              <a:rPr lang="en-GB" sz="1800" dirty="0">
                <a:solidFill>
                  <a:srgbClr val="193E72"/>
                </a:solidFill>
                <a:latin typeface="Arial" panose="020B0604020202020204" pitchFamily="34" charset="0"/>
                <a:cs typeface="Arial" panose="020B0604020202020204" pitchFamily="34" charset="0"/>
              </a:rPr>
              <a:t>Respond to reviewers’ comments for round 2/ next attempt/ at interview</a:t>
            </a:r>
          </a:p>
        </p:txBody>
      </p:sp>
      <p:sp>
        <p:nvSpPr>
          <p:cNvPr id="34" name="Rectangle 33"/>
          <p:cNvSpPr/>
          <p:nvPr/>
        </p:nvSpPr>
        <p:spPr>
          <a:xfrm>
            <a:off x="4938446" y="4814557"/>
            <a:ext cx="3730508" cy="923330"/>
          </a:xfrm>
          <a:prstGeom prst="rect">
            <a:avLst/>
          </a:prstGeom>
        </p:spPr>
        <p:txBody>
          <a:bodyPr wrap="none">
            <a:spAutoFit/>
          </a:bodyPr>
          <a:lstStyle/>
          <a:p>
            <a:pPr marL="285750" indent="-285750">
              <a:buFont typeface="Arial" panose="020B0604020202020204" pitchFamily="34" charset="0"/>
              <a:buChar char="•"/>
            </a:pPr>
            <a:r>
              <a:rPr lang="en-GB" sz="1800" dirty="0">
                <a:solidFill>
                  <a:srgbClr val="6667AD"/>
                </a:solidFill>
                <a:latin typeface="Arial" panose="020B0604020202020204" pitchFamily="34" charset="0"/>
                <a:cs typeface="Arial" panose="020B0604020202020204" pitchFamily="34" charset="0"/>
              </a:rPr>
              <a:t>Have a great team</a:t>
            </a:r>
          </a:p>
          <a:p>
            <a:pPr marL="285750" indent="-285750">
              <a:buFont typeface="Arial" panose="020B0604020202020204" pitchFamily="34" charset="0"/>
              <a:buChar char="•"/>
            </a:pPr>
            <a:r>
              <a:rPr lang="en-GB" sz="1800" dirty="0">
                <a:solidFill>
                  <a:srgbClr val="6667AD"/>
                </a:solidFill>
                <a:latin typeface="Arial" panose="020B0604020202020204" pitchFamily="34" charset="0"/>
                <a:cs typeface="Arial" panose="020B0604020202020204" pitchFamily="34" charset="0"/>
              </a:rPr>
              <a:t>Have an original idea/ project</a:t>
            </a:r>
          </a:p>
          <a:p>
            <a:pPr marL="285750" indent="-285750">
              <a:buFont typeface="Arial" panose="020B0604020202020204" pitchFamily="34" charset="0"/>
              <a:buChar char="•"/>
            </a:pPr>
            <a:r>
              <a:rPr lang="en-GB" sz="1800" dirty="0">
                <a:solidFill>
                  <a:srgbClr val="6667AD"/>
                </a:solidFill>
                <a:latin typeface="Arial" panose="020B0604020202020204" pitchFamily="34" charset="0"/>
                <a:cs typeface="Arial" panose="020B0604020202020204" pitchFamily="34" charset="0"/>
              </a:rPr>
              <a:t>Have a fantastic grant proposal!</a:t>
            </a:r>
          </a:p>
        </p:txBody>
      </p:sp>
      <p:sp>
        <p:nvSpPr>
          <p:cNvPr id="37" name="Rectangle 2"/>
          <p:cNvSpPr txBox="1">
            <a:spLocks noChangeArrowheads="1"/>
          </p:cNvSpPr>
          <p:nvPr/>
        </p:nvSpPr>
        <p:spPr bwMode="auto">
          <a:xfrm>
            <a:off x="465070" y="153991"/>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GB" b="1" dirty="0">
                <a:solidFill>
                  <a:srgbClr val="193E72"/>
                </a:solidFill>
                <a:latin typeface="Arial" panose="020B0604020202020204" pitchFamily="34" charset="0"/>
                <a:cs typeface="Arial" panose="020B0604020202020204" pitchFamily="34" charset="0"/>
              </a:rPr>
              <a:t>SALES PITCH</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2887" y="137356"/>
            <a:ext cx="2395347" cy="2231665"/>
          </a:xfrm>
          <a:prstGeom prst="rect">
            <a:avLst/>
          </a:prstGeom>
        </p:spPr>
      </p:pic>
      <p:sp>
        <p:nvSpPr>
          <p:cNvPr id="22" name="TextBox 21"/>
          <p:cNvSpPr txBox="1"/>
          <p:nvPr/>
        </p:nvSpPr>
        <p:spPr>
          <a:xfrm>
            <a:off x="10173165" y="6122968"/>
            <a:ext cx="1474790" cy="246221"/>
          </a:xfrm>
          <a:prstGeom prst="rect">
            <a:avLst/>
          </a:prstGeom>
          <a:noFill/>
        </p:spPr>
        <p:txBody>
          <a:bodyPr wrap="square" rtlCol="0">
            <a:spAutoFit/>
          </a:bodyPr>
          <a:lstStyle/>
          <a:p>
            <a:pPr algn="ctr"/>
            <a:r>
              <a:rPr lang="en-GB" sz="1000" dirty="0">
                <a:latin typeface="Arial" panose="020B0604020202020204" pitchFamily="34" charset="0"/>
                <a:cs typeface="Arial" panose="020B0604020202020204" pitchFamily="34" charset="0"/>
              </a:rPr>
              <a:t>Clipartpanda.com</a:t>
            </a:r>
          </a:p>
        </p:txBody>
      </p:sp>
      <p:sp>
        <p:nvSpPr>
          <p:cNvPr id="32" name="Rectangle 31"/>
          <p:cNvSpPr/>
          <p:nvPr/>
        </p:nvSpPr>
        <p:spPr>
          <a:xfrm>
            <a:off x="1101381" y="3017668"/>
            <a:ext cx="1415772" cy="369332"/>
          </a:xfrm>
          <a:prstGeom prst="rect">
            <a:avLst/>
          </a:prstGeom>
        </p:spPr>
        <p:txBody>
          <a:bodyPr wrap="none">
            <a:spAutoFit/>
          </a:bodyPr>
          <a:lstStyle/>
          <a:p>
            <a:pPr lvl="0"/>
            <a:r>
              <a:rPr lang="en-GB" sz="1800" dirty="0">
                <a:latin typeface="Arial" panose="020B0604020202020204" pitchFamily="34" charset="0"/>
                <a:cs typeface="Arial" panose="020B0604020202020204" pitchFamily="34" charset="0"/>
              </a:rPr>
              <a:t>‘Tell a story’</a:t>
            </a:r>
          </a:p>
        </p:txBody>
      </p:sp>
    </p:spTree>
    <p:extLst>
      <p:ext uri="{BB962C8B-B14F-4D97-AF65-F5344CB8AC3E}">
        <p14:creationId xmlns:p14="http://schemas.microsoft.com/office/powerpoint/2010/main" val="422096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P spid="19" grpId="0"/>
      <p:bldP spid="20" grpId="0"/>
      <p:bldP spid="24" grpId="0"/>
      <p:bldP spid="25" grpId="0"/>
      <p:bldP spid="28" grpId="0"/>
      <p:bldP spid="29" grpId="0"/>
      <p:bldP spid="30" grpId="0"/>
      <p:bldP spid="31" grpId="0"/>
      <p:bldP spid="34" grpId="0"/>
      <p:bldP spid="3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120" y="1484314"/>
            <a:ext cx="3254494" cy="416649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21" y="1488505"/>
            <a:ext cx="3243126" cy="4162301"/>
          </a:xfrm>
          <a:prstGeom prst="rect">
            <a:avLst/>
          </a:prstGeom>
        </p:spPr>
      </p:pic>
      <p:sp>
        <p:nvSpPr>
          <p:cNvPr id="9" name="Rectangle 8"/>
          <p:cNvSpPr/>
          <p:nvPr/>
        </p:nvSpPr>
        <p:spPr>
          <a:xfrm>
            <a:off x="3397084" y="5961211"/>
            <a:ext cx="4415813" cy="676275"/>
          </a:xfrm>
          <a:prstGeom prst="rect">
            <a:avLst/>
          </a:prstGeom>
        </p:spPr>
        <p:txBody>
          <a:bodyPr wrap="square">
            <a:noAutofit/>
          </a:bodyPr>
          <a:lstStyle/>
          <a:p>
            <a:r>
              <a:rPr lang="en-GB" sz="1000" dirty="0">
                <a:latin typeface="Arial" panose="020B0604020202020204" pitchFamily="34" charset="0"/>
                <a:ea typeface="Times New Roman"/>
                <a:cs typeface="Arial" panose="020B0604020202020204" pitchFamily="34" charset="0"/>
              </a:rPr>
              <a:t>"Leonard </a:t>
            </a:r>
            <a:r>
              <a:rPr lang="en-GB" sz="1000" dirty="0" err="1">
                <a:latin typeface="Arial" panose="020B0604020202020204" pitchFamily="34" charset="0"/>
                <a:ea typeface="Times New Roman"/>
                <a:cs typeface="Arial" panose="020B0604020202020204" pitchFamily="34" charset="0"/>
              </a:rPr>
              <a:t>Nimoy</a:t>
            </a:r>
            <a:r>
              <a:rPr lang="en-GB" sz="1000" dirty="0">
                <a:latin typeface="Arial" panose="020B0604020202020204" pitchFamily="34" charset="0"/>
                <a:ea typeface="Times New Roman"/>
                <a:cs typeface="Arial" panose="020B0604020202020204" pitchFamily="34" charset="0"/>
              </a:rPr>
              <a:t> Spock 1967" by NBC Television - </a:t>
            </a:r>
            <a:r>
              <a:rPr lang="en-GB" sz="1000" dirty="0" err="1">
                <a:latin typeface="Arial" panose="020B0604020202020204" pitchFamily="34" charset="0"/>
                <a:ea typeface="Times New Roman"/>
                <a:cs typeface="Arial" panose="020B0604020202020204" pitchFamily="34" charset="0"/>
              </a:rPr>
              <a:t>eBayfrontback</a:t>
            </a:r>
            <a:r>
              <a:rPr lang="en-GB" sz="1000" dirty="0">
                <a:latin typeface="Arial" panose="020B0604020202020204" pitchFamily="34" charset="0"/>
                <a:ea typeface="Times New Roman"/>
                <a:cs typeface="Arial" panose="020B0604020202020204" pitchFamily="34" charset="0"/>
              </a:rPr>
              <a:t>. Licensed under Public Domain via Commons - </a:t>
            </a:r>
            <a:r>
              <a:rPr lang="en-GB" sz="1000" dirty="0">
                <a:latin typeface="Arial" panose="020B0604020202020204" pitchFamily="34" charset="0"/>
                <a:ea typeface="Times New Roman"/>
                <a:cs typeface="Arial" panose="020B0604020202020204" pitchFamily="34" charset="0"/>
                <a:hlinkClick r:id="rId4"/>
              </a:rPr>
              <a:t>https://commons.wikimedia.org/wiki/File:Leonard_Nimoy_Spock_1967.jpg#/media/File:Leonard_Nimoy_Spock_1967.jpg</a:t>
            </a:r>
            <a:endParaRPr lang="en-GB" sz="1000" dirty="0">
              <a:latin typeface="Arial" panose="020B0604020202020204" pitchFamily="34" charset="0"/>
              <a:ea typeface="Times New Roman"/>
              <a:cs typeface="Arial" panose="020B0604020202020204" pitchFamily="34" charset="0"/>
            </a:endParaRPr>
          </a:p>
          <a:p>
            <a:r>
              <a:rPr lang="en-GB" sz="1000" dirty="0">
                <a:latin typeface="Arial" panose="020B0604020202020204" pitchFamily="34" charset="0"/>
                <a:cs typeface="Arial" panose="020B0604020202020204" pitchFamily="34" charset="0"/>
              </a:rPr>
              <a:t>Quote: </a:t>
            </a:r>
            <a:r>
              <a:rPr lang="en-GB" sz="1000" i="1" dirty="0">
                <a:latin typeface="Arial" panose="020B0604020202020204" pitchFamily="34" charset="0"/>
                <a:cs typeface="Arial" panose="020B0604020202020204" pitchFamily="34" charset="0"/>
              </a:rPr>
              <a:t>Star Trek</a:t>
            </a:r>
            <a:r>
              <a:rPr lang="en-GB" sz="1000" dirty="0">
                <a:latin typeface="Arial" panose="020B0604020202020204" pitchFamily="34" charset="0"/>
                <a:cs typeface="Arial" panose="020B0604020202020204" pitchFamily="34" charset="0"/>
              </a:rPr>
              <a:t>, Season 3, episode 7, 1968</a:t>
            </a:r>
            <a:endParaRPr lang="en-GB" sz="1000" dirty="0">
              <a:latin typeface="Arial" panose="020B0604020202020204" pitchFamily="34" charset="0"/>
              <a:ea typeface="Times New Roman"/>
              <a:cs typeface="Arial" panose="020B0604020202020204" pitchFamily="34" charset="0"/>
            </a:endParaRPr>
          </a:p>
        </p:txBody>
      </p:sp>
      <p:sp>
        <p:nvSpPr>
          <p:cNvPr id="10" name="Rectangle 9"/>
          <p:cNvSpPr/>
          <p:nvPr/>
        </p:nvSpPr>
        <p:spPr>
          <a:xfrm>
            <a:off x="7972660" y="5952431"/>
            <a:ext cx="4118590" cy="1018480"/>
          </a:xfrm>
          <a:prstGeom prst="rect">
            <a:avLst/>
          </a:prstGeom>
        </p:spPr>
        <p:txBody>
          <a:bodyPr wrap="square">
            <a:noAutofit/>
          </a:bodyPr>
          <a:lstStyle/>
          <a:p>
            <a:r>
              <a:rPr lang="en-GB" sz="1000" dirty="0">
                <a:latin typeface="Arial" panose="020B0604020202020204" pitchFamily="34" charset="0"/>
                <a:ea typeface="Times New Roman"/>
                <a:cs typeface="Arial" panose="020B0604020202020204" pitchFamily="34" charset="0"/>
              </a:rPr>
              <a:t>"Star Trek William Shatner" by NBC Television - eBay </a:t>
            </a:r>
            <a:r>
              <a:rPr lang="en-GB" sz="1000" dirty="0" err="1">
                <a:latin typeface="Arial" panose="020B0604020202020204" pitchFamily="34" charset="0"/>
                <a:ea typeface="Times New Roman"/>
                <a:cs typeface="Arial" panose="020B0604020202020204" pitchFamily="34" charset="0"/>
              </a:rPr>
              <a:t>itemphoto</a:t>
            </a:r>
            <a:r>
              <a:rPr lang="en-GB" sz="1000" dirty="0">
                <a:latin typeface="Arial" panose="020B0604020202020204" pitchFamily="34" charset="0"/>
                <a:ea typeface="Times New Roman"/>
                <a:cs typeface="Arial" panose="020B0604020202020204" pitchFamily="34" charset="0"/>
              </a:rPr>
              <a:t> </a:t>
            </a:r>
            <a:r>
              <a:rPr lang="en-GB" sz="1000" dirty="0" err="1">
                <a:latin typeface="Arial" panose="020B0604020202020204" pitchFamily="34" charset="0"/>
                <a:ea typeface="Times New Roman"/>
                <a:cs typeface="Arial" panose="020B0604020202020204" pitchFamily="34" charset="0"/>
              </a:rPr>
              <a:t>frontpublicity</a:t>
            </a:r>
            <a:r>
              <a:rPr lang="en-GB" sz="1000" dirty="0">
                <a:latin typeface="Arial" panose="020B0604020202020204" pitchFamily="34" charset="0"/>
                <a:ea typeface="Times New Roman"/>
                <a:cs typeface="Arial" panose="020B0604020202020204" pitchFamily="34" charset="0"/>
              </a:rPr>
              <a:t> release. Licensed under Public Domain via Commons - </a:t>
            </a:r>
            <a:r>
              <a:rPr lang="en-GB" sz="1000" dirty="0">
                <a:latin typeface="Arial" panose="020B0604020202020204" pitchFamily="34" charset="0"/>
                <a:ea typeface="Times New Roman"/>
                <a:cs typeface="Arial" panose="020B0604020202020204" pitchFamily="34" charset="0"/>
                <a:hlinkClick r:id="rId5"/>
              </a:rPr>
              <a:t>https://commons.wikimedia.org/wiki/File:Star_Trek_William_Shatner.JPG#/media/File:Star_Trek_William_Shatner.JPG</a:t>
            </a:r>
            <a:endParaRPr lang="en-GB" sz="1000" dirty="0">
              <a:latin typeface="Arial" panose="020B0604020202020204" pitchFamily="34" charset="0"/>
              <a:ea typeface="Times New Roman"/>
              <a:cs typeface="Arial" panose="020B0604020202020204" pitchFamily="34" charset="0"/>
            </a:endParaRPr>
          </a:p>
          <a:p>
            <a:r>
              <a:rPr lang="en-GB" sz="1000" dirty="0">
                <a:latin typeface="Arial" panose="020B0604020202020204" pitchFamily="34" charset="0"/>
                <a:ea typeface="Times New Roman"/>
                <a:cs typeface="Arial" panose="020B0604020202020204" pitchFamily="34" charset="0"/>
              </a:rPr>
              <a:t>Quote: </a:t>
            </a:r>
            <a:r>
              <a:rPr lang="en-GB" altLang="en-US" sz="1000" i="1" dirty="0">
                <a:latin typeface="Arial" panose="020B0604020202020204" pitchFamily="34" charset="0"/>
                <a:ea typeface="Calibri" pitchFamily="34" charset="0"/>
                <a:cs typeface="Arial" panose="020B0604020202020204" pitchFamily="34" charset="0"/>
              </a:rPr>
              <a:t>Star Trek</a:t>
            </a:r>
            <a:r>
              <a:rPr lang="en-GB" altLang="en-US" sz="1000" dirty="0">
                <a:latin typeface="Arial" panose="020B0604020202020204" pitchFamily="34" charset="0"/>
                <a:ea typeface="Calibri" pitchFamily="34" charset="0"/>
                <a:cs typeface="Arial" panose="020B0604020202020204" pitchFamily="34" charset="0"/>
              </a:rPr>
              <a:t>, Season 1, episode 23, 1967</a:t>
            </a:r>
            <a:endParaRPr lang="en-GB" sz="1000" dirty="0">
              <a:latin typeface="Arial" panose="020B0604020202020204" pitchFamily="34" charset="0"/>
              <a:ea typeface="Times New Roman"/>
              <a:cs typeface="Arial" panose="020B0604020202020204" pitchFamily="34" charset="0"/>
            </a:endParaRPr>
          </a:p>
        </p:txBody>
      </p:sp>
      <p:sp>
        <p:nvSpPr>
          <p:cNvPr id="2" name="TextBox 1"/>
          <p:cNvSpPr txBox="1"/>
          <p:nvPr/>
        </p:nvSpPr>
        <p:spPr>
          <a:xfrm>
            <a:off x="5087888" y="2132857"/>
            <a:ext cx="2088232" cy="1384995"/>
          </a:xfrm>
          <a:prstGeom prst="rect">
            <a:avLst/>
          </a:prstGeom>
          <a:noFill/>
        </p:spPr>
        <p:txBody>
          <a:bodyPr wrap="square" rtlCol="0">
            <a:spAutoFit/>
          </a:bodyPr>
          <a:lstStyle/>
          <a:p>
            <a:pPr algn="ctr"/>
            <a:r>
              <a:rPr lang="en-GB" sz="2800" b="1" dirty="0">
                <a:solidFill>
                  <a:srgbClr val="EA5D4E"/>
                </a:solidFill>
                <a:latin typeface="Arial" panose="020B0604020202020204" pitchFamily="34" charset="0"/>
                <a:cs typeface="Arial" panose="020B0604020202020204" pitchFamily="34" charset="0"/>
              </a:rPr>
              <a:t>SPOCK </a:t>
            </a:r>
          </a:p>
          <a:p>
            <a:pPr algn="ctr"/>
            <a:r>
              <a:rPr lang="en-GB" sz="2800" b="1" dirty="0">
                <a:solidFill>
                  <a:srgbClr val="EA5D4E"/>
                </a:solidFill>
                <a:latin typeface="Arial" panose="020B0604020202020204" pitchFamily="34" charset="0"/>
                <a:cs typeface="Arial" panose="020B0604020202020204" pitchFamily="34" charset="0"/>
              </a:rPr>
              <a:t>VS</a:t>
            </a:r>
          </a:p>
          <a:p>
            <a:pPr algn="ctr"/>
            <a:r>
              <a:rPr lang="en-GB" sz="2800" b="1" dirty="0">
                <a:solidFill>
                  <a:srgbClr val="EA5D4E"/>
                </a:solidFill>
                <a:latin typeface="Arial" panose="020B0604020202020204" pitchFamily="34" charset="0"/>
                <a:cs typeface="Arial" panose="020B0604020202020204" pitchFamily="34" charset="0"/>
              </a:rPr>
              <a:t>KIRK</a:t>
            </a:r>
          </a:p>
        </p:txBody>
      </p:sp>
      <p:sp>
        <p:nvSpPr>
          <p:cNvPr id="3" name="Rounded Rectangular Callout 2"/>
          <p:cNvSpPr/>
          <p:nvPr/>
        </p:nvSpPr>
        <p:spPr>
          <a:xfrm>
            <a:off x="5951984" y="3933056"/>
            <a:ext cx="2160240" cy="1224136"/>
          </a:xfrm>
          <a:prstGeom prst="wedgeRoundRectCallout">
            <a:avLst>
              <a:gd name="adj1" fmla="val 73026"/>
              <a:gd name="adj2" fmla="val -38179"/>
              <a:gd name="adj3" fmla="val 16667"/>
            </a:avLst>
          </a:prstGeom>
          <a:solidFill>
            <a:srgbClr val="193E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b="1" dirty="0">
                <a:solidFill>
                  <a:schemeClr val="bg1"/>
                </a:solidFill>
                <a:latin typeface="Arial" panose="020B0604020202020204" pitchFamily="34" charset="0"/>
                <a:ea typeface="Calibri" pitchFamily="34" charset="0"/>
                <a:cs typeface="Arial" panose="020B0604020202020204" pitchFamily="34" charset="0"/>
              </a:rPr>
              <a:t>Sometimes a feeling is all we humans have to go on</a:t>
            </a:r>
            <a:endParaRPr lang="en-GB" dirty="0">
              <a:solidFill>
                <a:schemeClr val="bg1"/>
              </a:solidFill>
              <a:latin typeface="Arial" panose="020B0604020202020204" pitchFamily="34" charset="0"/>
              <a:cs typeface="Arial" panose="020B0604020202020204" pitchFamily="34" charset="0"/>
            </a:endParaRPr>
          </a:p>
        </p:txBody>
      </p:sp>
      <p:sp>
        <p:nvSpPr>
          <p:cNvPr id="5" name="Rounded Rectangular Callout 4"/>
          <p:cNvSpPr/>
          <p:nvPr/>
        </p:nvSpPr>
        <p:spPr>
          <a:xfrm>
            <a:off x="3629558" y="3919196"/>
            <a:ext cx="2088232" cy="1135285"/>
          </a:xfrm>
          <a:prstGeom prst="wedgeRoundRectCallout">
            <a:avLst>
              <a:gd name="adj1" fmla="val -67160"/>
              <a:gd name="adj2" fmla="val -67070"/>
              <a:gd name="adj3" fmla="val 16667"/>
            </a:avLst>
          </a:prstGeom>
          <a:solidFill>
            <a:srgbClr val="193E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solidFill>
                <a:srgbClr val="000000"/>
              </a:solidFill>
              <a:latin typeface="Arial" panose="020B0604020202020204" pitchFamily="34" charset="0"/>
              <a:cs typeface="Arial" panose="020B0604020202020204" pitchFamily="34" charset="0"/>
            </a:endParaRPr>
          </a:p>
          <a:p>
            <a:r>
              <a:rPr lang="en-GB" dirty="0">
                <a:solidFill>
                  <a:srgbClr val="000000"/>
                </a:solidFill>
                <a:latin typeface="Arial" panose="020B0604020202020204" pitchFamily="34" charset="0"/>
                <a:cs typeface="Arial" panose="020B0604020202020204" pitchFamily="34" charset="0"/>
              </a:rPr>
              <a:t> </a:t>
            </a:r>
          </a:p>
        </p:txBody>
      </p:sp>
      <p:sp>
        <p:nvSpPr>
          <p:cNvPr id="14" name="TextBox 13"/>
          <p:cNvSpPr txBox="1"/>
          <p:nvPr/>
        </p:nvSpPr>
        <p:spPr>
          <a:xfrm>
            <a:off x="3719736" y="3913664"/>
            <a:ext cx="1664238" cy="954107"/>
          </a:xfrm>
          <a:prstGeom prst="rect">
            <a:avLst/>
          </a:prstGeom>
          <a:noFill/>
        </p:spPr>
        <p:txBody>
          <a:bodyPr wrap="none" rtlCol="0">
            <a:spAutoFit/>
          </a:bodyPr>
          <a:lstStyle/>
          <a:p>
            <a:r>
              <a:rPr lang="en-GB" b="1" dirty="0">
                <a:solidFill>
                  <a:schemeClr val="bg1"/>
                </a:solidFill>
                <a:latin typeface="Arial" panose="020B0604020202020204" pitchFamily="34" charset="0"/>
                <a:cs typeface="Arial" panose="020B0604020202020204" pitchFamily="34" charset="0"/>
              </a:rPr>
              <a:t>I find their illogic </a:t>
            </a:r>
          </a:p>
          <a:p>
            <a:r>
              <a:rPr lang="en-GB" b="1" dirty="0">
                <a:solidFill>
                  <a:schemeClr val="bg1"/>
                </a:solidFill>
                <a:latin typeface="Arial" panose="020B0604020202020204" pitchFamily="34" charset="0"/>
                <a:cs typeface="Arial" panose="020B0604020202020204" pitchFamily="34" charset="0"/>
              </a:rPr>
              <a:t>and foolish </a:t>
            </a:r>
          </a:p>
          <a:p>
            <a:r>
              <a:rPr lang="en-GB" b="1" dirty="0">
                <a:solidFill>
                  <a:schemeClr val="bg1"/>
                </a:solidFill>
                <a:latin typeface="Arial" panose="020B0604020202020204" pitchFamily="34" charset="0"/>
                <a:cs typeface="Arial" panose="020B0604020202020204" pitchFamily="34" charset="0"/>
              </a:rPr>
              <a:t>emotions a </a:t>
            </a:r>
          </a:p>
          <a:p>
            <a:r>
              <a:rPr lang="en-GB" b="1" dirty="0">
                <a:solidFill>
                  <a:schemeClr val="bg1"/>
                </a:solidFill>
                <a:latin typeface="Arial" panose="020B0604020202020204" pitchFamily="34" charset="0"/>
                <a:cs typeface="Arial" panose="020B0604020202020204" pitchFamily="34" charset="0"/>
              </a:rPr>
              <a:t>constant irritant </a:t>
            </a:r>
          </a:p>
        </p:txBody>
      </p:sp>
      <p:sp>
        <p:nvSpPr>
          <p:cNvPr id="12" name="Rectangle 2"/>
          <p:cNvSpPr txBox="1">
            <a:spLocks noChangeArrowheads="1"/>
          </p:cNvSpPr>
          <p:nvPr/>
        </p:nvSpPr>
        <p:spPr bwMode="auto">
          <a:xfrm>
            <a:off x="300906" y="489838"/>
            <a:ext cx="1150161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GB" b="1" dirty="0">
                <a:solidFill>
                  <a:srgbClr val="193E72"/>
                </a:solidFill>
                <a:latin typeface="Arial" panose="020B0604020202020204" pitchFamily="34" charset="0"/>
                <a:cs typeface="Arial" panose="020B0604020202020204" pitchFamily="34" charset="0"/>
              </a:rPr>
              <a:t>SALES PITCH: </a:t>
            </a:r>
            <a:r>
              <a:rPr lang="en-GB" sz="3600" dirty="0">
                <a:solidFill>
                  <a:srgbClr val="2EA9B0"/>
                </a:solidFill>
                <a:cs typeface="Arial" charset="0"/>
              </a:rPr>
              <a:t>Balance logic &amp; rigour with a touch of ‘enthusiasm’ &amp; ‘passion’</a:t>
            </a:r>
          </a:p>
          <a:p>
            <a:r>
              <a:rPr lang="en-GB" b="1" dirty="0">
                <a:solidFill>
                  <a:srgbClr val="193E7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1632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P spid="3" grpId="0" animBg="1"/>
      <p:bldP spid="5" grpId="0" animBg="1"/>
      <p:bldP spid="1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77748" y="5635843"/>
            <a:ext cx="2904306" cy="207749"/>
          </a:xfrm>
          <a:prstGeom prst="rect">
            <a:avLst/>
          </a:prstGeom>
          <a:noFill/>
        </p:spPr>
        <p:txBody>
          <a:bodyPr wrap="square" rtlCol="0">
            <a:spAutoFit/>
          </a:bodyPr>
          <a:lstStyle/>
          <a:p>
            <a:r>
              <a:rPr lang="en-GB" sz="750" dirty="0"/>
              <a:t>David Berg, </a:t>
            </a:r>
            <a:r>
              <a:rPr lang="en-GB" sz="750" i="1" dirty="0"/>
              <a:t>Mad Magazine</a:t>
            </a:r>
            <a:r>
              <a:rPr lang="en-GB" sz="750" dirty="0"/>
              <a:t>, July, 1958</a:t>
            </a:r>
          </a:p>
        </p:txBody>
      </p:sp>
      <p:pic>
        <p:nvPicPr>
          <p:cNvPr id="5" name="Picture 4"/>
          <p:cNvPicPr>
            <a:picLocks noChangeAspect="1"/>
          </p:cNvPicPr>
          <p:nvPr/>
        </p:nvPicPr>
        <p:blipFill>
          <a:blip r:embed="rId2"/>
          <a:stretch>
            <a:fillRect/>
          </a:stretch>
        </p:blipFill>
        <p:spPr>
          <a:xfrm>
            <a:off x="1703513" y="1926908"/>
            <a:ext cx="8854421" cy="3484915"/>
          </a:xfrm>
          <a:prstGeom prst="rect">
            <a:avLst/>
          </a:prstGeom>
        </p:spPr>
      </p:pic>
      <p:sp>
        <p:nvSpPr>
          <p:cNvPr id="6" name="Rectangle 2">
            <a:extLst>
              <a:ext uri="{FF2B5EF4-FFF2-40B4-BE49-F238E27FC236}">
                <a16:creationId xmlns:a16="http://schemas.microsoft.com/office/drawing/2014/main" id="{48B02EA2-F0D6-45FC-8E81-59EFB525FAFB}"/>
              </a:ext>
            </a:extLst>
          </p:cNvPr>
          <p:cNvSpPr txBox="1">
            <a:spLocks noChangeArrowheads="1"/>
          </p:cNvSpPr>
          <p:nvPr/>
        </p:nvSpPr>
        <p:spPr bwMode="auto">
          <a:xfrm>
            <a:off x="501250" y="483626"/>
            <a:ext cx="974443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GB" b="1" dirty="0">
                <a:solidFill>
                  <a:srgbClr val="193E72"/>
                </a:solidFill>
                <a:latin typeface="Arial" panose="020B0604020202020204" pitchFamily="34" charset="0"/>
                <a:cs typeface="Arial" panose="020B0604020202020204" pitchFamily="34" charset="0"/>
              </a:rPr>
              <a:t>SALES PITCH: </a:t>
            </a:r>
            <a:r>
              <a:rPr lang="en-GB" sz="3600" dirty="0">
                <a:solidFill>
                  <a:srgbClr val="2EA9B0"/>
                </a:solidFill>
                <a:latin typeface="Arial" panose="020B0604020202020204" pitchFamily="34" charset="0"/>
                <a:cs typeface="Arial" panose="020B0604020202020204" pitchFamily="34" charset="0"/>
              </a:rPr>
              <a:t>Confident not over-confident!</a:t>
            </a:r>
          </a:p>
          <a:p>
            <a:r>
              <a:rPr lang="en-GB" b="1" dirty="0">
                <a:solidFill>
                  <a:srgbClr val="193E7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056422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ophie\Downloads\Dilbe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581" y="1872875"/>
            <a:ext cx="11451172" cy="36262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10734" y="6351821"/>
            <a:ext cx="3263019" cy="246221"/>
          </a:xfrm>
          <a:prstGeom prst="rect">
            <a:avLst/>
          </a:prstGeom>
          <a:noFill/>
        </p:spPr>
        <p:txBody>
          <a:bodyPr wrap="square" rtlCol="0">
            <a:spAutoFit/>
          </a:bodyPr>
          <a:lstStyle/>
          <a:p>
            <a:r>
              <a:rPr lang="en-GB" sz="1000" dirty="0"/>
              <a:t>Scott Adams, </a:t>
            </a:r>
            <a:r>
              <a:rPr lang="en-GB" sz="1000" i="1" dirty="0"/>
              <a:t>Dilbert, </a:t>
            </a:r>
            <a:r>
              <a:rPr lang="en-GB" sz="1000" dirty="0"/>
              <a:t>August, 2003</a:t>
            </a:r>
          </a:p>
        </p:txBody>
      </p:sp>
      <p:sp>
        <p:nvSpPr>
          <p:cNvPr id="7" name="Rectangle 2">
            <a:extLst>
              <a:ext uri="{FF2B5EF4-FFF2-40B4-BE49-F238E27FC236}">
                <a16:creationId xmlns:a16="http://schemas.microsoft.com/office/drawing/2014/main" id="{A6CD5AE9-CB55-44DC-8F01-F26285C7A211}"/>
              </a:ext>
            </a:extLst>
          </p:cNvPr>
          <p:cNvSpPr txBox="1">
            <a:spLocks noChangeArrowheads="1"/>
          </p:cNvSpPr>
          <p:nvPr/>
        </p:nvSpPr>
        <p:spPr bwMode="auto">
          <a:xfrm>
            <a:off x="381134" y="83655"/>
            <a:ext cx="1109844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GB" b="1" dirty="0">
                <a:solidFill>
                  <a:srgbClr val="193E72"/>
                </a:solidFill>
                <a:latin typeface="Arial" panose="020B0604020202020204" pitchFamily="34" charset="0"/>
                <a:cs typeface="Arial" panose="020B0604020202020204" pitchFamily="34" charset="0"/>
              </a:rPr>
              <a:t>SALES PITCH: </a:t>
            </a:r>
            <a:r>
              <a:rPr lang="en-GB" dirty="0">
                <a:solidFill>
                  <a:srgbClr val="2EA9B0"/>
                </a:solidFill>
                <a:latin typeface="Arial" panose="020B0604020202020204" pitchFamily="34" charset="0"/>
                <a:cs typeface="Arial" panose="020B0604020202020204" pitchFamily="34" charset="0"/>
              </a:rPr>
              <a:t>Say the right things in the right way</a:t>
            </a:r>
            <a:r>
              <a:rPr lang="en-GB" b="1" dirty="0">
                <a:solidFill>
                  <a:srgbClr val="2EA9B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743705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4928" y="1490008"/>
            <a:ext cx="6794424" cy="1938992"/>
          </a:xfrm>
          <a:prstGeom prst="rect">
            <a:avLst/>
          </a:prstGeom>
        </p:spPr>
        <p:txBody>
          <a:bodyPr wrap="none">
            <a:spAutoFit/>
          </a:bodyPr>
          <a:lstStyle/>
          <a:p>
            <a:r>
              <a:rPr lang="en-GB" sz="6000" dirty="0">
                <a:solidFill>
                  <a:srgbClr val="193E72"/>
                </a:solidFill>
                <a:latin typeface="Arial" panose="020B0604020202020204" pitchFamily="34" charset="0"/>
                <a:cs typeface="Arial" panose="020B0604020202020204" pitchFamily="34" charset="0"/>
              </a:rPr>
              <a:t>IMPORTANCE OF </a:t>
            </a:r>
          </a:p>
          <a:p>
            <a:pPr algn="ctr"/>
            <a:r>
              <a:rPr lang="en-GB" sz="6000" dirty="0">
                <a:solidFill>
                  <a:srgbClr val="ACBCC3"/>
                </a:solidFill>
                <a:latin typeface="Arial" panose="020B0604020202020204" pitchFamily="34" charset="0"/>
                <a:cs typeface="Arial" panose="020B0604020202020204" pitchFamily="34" charset="0"/>
              </a:rPr>
              <a:t>SUMMARIES</a:t>
            </a:r>
          </a:p>
        </p:txBody>
      </p:sp>
    </p:spTree>
    <p:extLst>
      <p:ext uri="{BB962C8B-B14F-4D97-AF65-F5344CB8AC3E}">
        <p14:creationId xmlns:p14="http://schemas.microsoft.com/office/powerpoint/2010/main" val="412947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research funding toolkit derring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9" y="1052512"/>
            <a:ext cx="3343275" cy="47529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1602990" y="-9485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GB" dirty="0">
                <a:solidFill>
                  <a:srgbClr val="193E72"/>
                </a:solidFill>
                <a:latin typeface="Arial" panose="020B0604020202020204" pitchFamily="34" charset="0"/>
                <a:cs typeface="Arial" panose="020B0604020202020204" pitchFamily="34" charset="0"/>
              </a:rPr>
              <a:t>Useful Reference</a:t>
            </a:r>
          </a:p>
        </p:txBody>
      </p:sp>
      <p:sp>
        <p:nvSpPr>
          <p:cNvPr id="2" name="TextBox 1"/>
          <p:cNvSpPr txBox="1"/>
          <p:nvPr/>
        </p:nvSpPr>
        <p:spPr>
          <a:xfrm>
            <a:off x="5591944" y="5229200"/>
            <a:ext cx="4888828" cy="861774"/>
          </a:xfrm>
          <a:prstGeom prst="rect">
            <a:avLst/>
          </a:prstGeom>
          <a:noFill/>
        </p:spPr>
        <p:txBody>
          <a:bodyPr wrap="square" rtlCol="0">
            <a:spAutoFit/>
          </a:bodyPr>
          <a:lstStyle/>
          <a:p>
            <a:r>
              <a:rPr lang="en-GB" sz="1800" dirty="0">
                <a:latin typeface="Arial" panose="020B0604020202020204" pitchFamily="34" charset="0"/>
                <a:cs typeface="Arial" panose="020B0604020202020204" pitchFamily="34" charset="0"/>
              </a:rPr>
              <a:t>J. Aldridge &amp; A. </a:t>
            </a:r>
            <a:r>
              <a:rPr lang="en-GB" sz="1800" dirty="0" err="1">
                <a:latin typeface="Arial" panose="020B0604020202020204" pitchFamily="34" charset="0"/>
                <a:cs typeface="Arial" panose="020B0604020202020204" pitchFamily="34" charset="0"/>
              </a:rPr>
              <a:t>Derrington</a:t>
            </a:r>
            <a:r>
              <a:rPr lang="en-GB" sz="1800" dirty="0">
                <a:latin typeface="Arial" panose="020B0604020202020204" pitchFamily="34" charset="0"/>
                <a:cs typeface="Arial" panose="020B0604020202020204" pitchFamily="34" charset="0"/>
              </a:rPr>
              <a:t> (2012) </a:t>
            </a:r>
            <a:r>
              <a:rPr lang="en-GB" sz="1800" i="1" dirty="0">
                <a:latin typeface="Arial" panose="020B0604020202020204" pitchFamily="34" charset="0"/>
                <a:cs typeface="Arial" panose="020B0604020202020204" pitchFamily="34" charset="0"/>
              </a:rPr>
              <a:t>The Research Funding Toolkit</a:t>
            </a:r>
            <a:r>
              <a:rPr lang="en-GB" sz="1800" dirty="0">
                <a:latin typeface="Arial" panose="020B0604020202020204" pitchFamily="34" charset="0"/>
                <a:cs typeface="Arial" panose="020B0604020202020204" pitchFamily="34" charset="0"/>
              </a:rPr>
              <a:t>, Sage.</a:t>
            </a:r>
          </a:p>
          <a:p>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127606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8999" y="559389"/>
            <a:ext cx="8784976" cy="5632311"/>
          </a:xfrm>
          <a:prstGeom prst="rect">
            <a:avLst/>
          </a:prstGeom>
          <a:noFill/>
        </p:spPr>
        <p:txBody>
          <a:bodyPr wrap="square" rtlCol="0">
            <a:spAutoFit/>
          </a:bodyPr>
          <a:lstStyle/>
          <a:p>
            <a:pPr marL="285750" indent="-285750">
              <a:buClr>
                <a:srgbClr val="2EA9B0"/>
              </a:buClr>
              <a:buSzPct val="150000"/>
              <a:buFont typeface="Arial" panose="020B0604020202020204" pitchFamily="34" charset="0"/>
              <a:buChar char="•"/>
            </a:pPr>
            <a:r>
              <a:rPr lang="en-GB" sz="2000" dirty="0">
                <a:latin typeface="Arial" panose="020B0604020202020204" pitchFamily="34" charset="0"/>
                <a:cs typeface="Arial" panose="020B0604020202020204" pitchFamily="34" charset="0"/>
              </a:rPr>
              <a:t>First thing read</a:t>
            </a:r>
          </a:p>
          <a:p>
            <a:pPr marL="285750" indent="-285750">
              <a:buClr>
                <a:srgbClr val="2EA9B0"/>
              </a:buClr>
              <a:buSzPct val="1500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Clr>
                <a:srgbClr val="2EA9B0"/>
              </a:buClr>
              <a:buSzPct val="150000"/>
              <a:buFont typeface="Arial" panose="020B0604020202020204" pitchFamily="34" charset="0"/>
              <a:buChar char="•"/>
            </a:pPr>
            <a:r>
              <a:rPr lang="en-GB" sz="2000" dirty="0">
                <a:latin typeface="Arial" panose="020B0604020202020204" pitchFamily="34" charset="0"/>
                <a:cs typeface="Arial" panose="020B0604020202020204" pitchFamily="34" charset="0"/>
              </a:rPr>
              <a:t>Clear, simple statements</a:t>
            </a:r>
          </a:p>
          <a:p>
            <a:pPr marL="285750" indent="-285750">
              <a:buClr>
                <a:srgbClr val="2EA9B0"/>
              </a:buClr>
              <a:buSzPct val="1500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Clr>
                <a:srgbClr val="2EA9B0"/>
              </a:buClr>
              <a:buSzPct val="150000"/>
              <a:buFont typeface="Arial" panose="020B0604020202020204" pitchFamily="34" charset="0"/>
              <a:buChar char="•"/>
            </a:pPr>
            <a:r>
              <a:rPr lang="en-GB" sz="2000" dirty="0">
                <a:latin typeface="Arial" panose="020B0604020202020204" pitchFamily="34" charset="0"/>
                <a:cs typeface="Arial" panose="020B0604020202020204" pitchFamily="34" charset="0"/>
              </a:rPr>
              <a:t>No detailed arguments &amp; justifications</a:t>
            </a:r>
          </a:p>
          <a:p>
            <a:pPr>
              <a:buClr>
                <a:srgbClr val="00AA9E"/>
              </a:buClr>
              <a:buSzPct val="150000"/>
            </a:pPr>
            <a:endParaRPr lang="en-GB" sz="2000" dirty="0">
              <a:latin typeface="Arial" panose="020B0604020202020204" pitchFamily="34" charset="0"/>
              <a:cs typeface="Arial" panose="020B0604020202020204" pitchFamily="34" charset="0"/>
            </a:endParaRPr>
          </a:p>
          <a:p>
            <a:pPr marL="714375" indent="-357188">
              <a:buClr>
                <a:srgbClr val="2EA9B0"/>
              </a:buClr>
              <a:buSzPct val="150000"/>
              <a:buFont typeface="Arial" panose="020B0604020202020204" pitchFamily="34" charset="0"/>
              <a:buChar char="̶"/>
            </a:pPr>
            <a:r>
              <a:rPr lang="en-GB" sz="2000" dirty="0">
                <a:latin typeface="Arial" panose="020B0604020202020204" pitchFamily="34" charset="0"/>
                <a:cs typeface="Arial" panose="020B0604020202020204" pitchFamily="34" charset="0"/>
              </a:rPr>
              <a:t>What is the project about?</a:t>
            </a:r>
          </a:p>
          <a:p>
            <a:pPr marL="714375" indent="-357188">
              <a:buClr>
                <a:srgbClr val="2EA9B0"/>
              </a:buClr>
              <a:buSzPct val="1500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714375" indent="-357188">
              <a:buClr>
                <a:srgbClr val="2EA9B0"/>
              </a:buClr>
              <a:buSzPct val="150000"/>
              <a:buFont typeface="Arial" panose="020B0604020202020204" pitchFamily="34" charset="0"/>
              <a:buChar char="̶"/>
            </a:pPr>
            <a:r>
              <a:rPr lang="en-GB" sz="2000" dirty="0">
                <a:latin typeface="Arial" panose="020B0604020202020204" pitchFamily="34" charset="0"/>
                <a:cs typeface="Arial" panose="020B0604020202020204" pitchFamily="34" charset="0"/>
              </a:rPr>
              <a:t>Why is it important?</a:t>
            </a:r>
          </a:p>
          <a:p>
            <a:pPr marL="714375" indent="-357188">
              <a:buClr>
                <a:srgbClr val="2EA9B0"/>
              </a:buClr>
              <a:buSzPct val="1500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714375" indent="-357188">
              <a:buClr>
                <a:srgbClr val="2EA9B0"/>
              </a:buClr>
              <a:buSzPct val="150000"/>
              <a:buFont typeface="Arial" panose="020B0604020202020204" pitchFamily="34" charset="0"/>
              <a:buChar char="̶"/>
            </a:pPr>
            <a:r>
              <a:rPr lang="en-GB" sz="2000" dirty="0">
                <a:latin typeface="Arial" panose="020B0604020202020204" pitchFamily="34" charset="0"/>
                <a:cs typeface="Arial" panose="020B0604020202020204" pitchFamily="34" charset="0"/>
              </a:rPr>
              <a:t>Why is it important to do this now?</a:t>
            </a:r>
          </a:p>
          <a:p>
            <a:pPr marL="714375" indent="-357188">
              <a:buClr>
                <a:srgbClr val="2EA9B0"/>
              </a:buClr>
              <a:buSzPct val="1500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714375" indent="-357188">
              <a:buClr>
                <a:srgbClr val="2EA9B0"/>
              </a:buClr>
              <a:buSzPct val="150000"/>
              <a:buFont typeface="Arial" panose="020B0604020202020204" pitchFamily="34" charset="0"/>
              <a:buChar char="̶"/>
            </a:pPr>
            <a:r>
              <a:rPr lang="en-GB" sz="2000" dirty="0">
                <a:latin typeface="Arial" panose="020B0604020202020204" pitchFamily="34" charset="0"/>
                <a:cs typeface="Arial" panose="020B0604020202020204" pitchFamily="34" charset="0"/>
              </a:rPr>
              <a:t>Break project down; how will you successfully </a:t>
            </a:r>
          </a:p>
          <a:p>
            <a:pPr marL="714375">
              <a:buClr>
                <a:srgbClr val="2EA9B0"/>
              </a:buClr>
              <a:buSzPct val="150000"/>
            </a:pPr>
            <a:r>
              <a:rPr lang="en-GB" sz="2000" dirty="0">
                <a:latin typeface="Arial" panose="020B0604020202020204" pitchFamily="34" charset="0"/>
                <a:cs typeface="Arial" panose="020B0604020202020204" pitchFamily="34" charset="0"/>
              </a:rPr>
              <a:t>answer the research question/s</a:t>
            </a:r>
          </a:p>
          <a:p>
            <a:pPr marL="714375" indent="-357188">
              <a:buClr>
                <a:srgbClr val="2EA9B0"/>
              </a:buClr>
              <a:buSzPct val="1500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714375" indent="-357188">
              <a:buClr>
                <a:srgbClr val="2EA9B0"/>
              </a:buClr>
              <a:buSzPct val="150000"/>
              <a:buFont typeface="Arial" panose="020B0604020202020204" pitchFamily="34" charset="0"/>
              <a:buChar char="̶"/>
            </a:pPr>
            <a:r>
              <a:rPr lang="en-GB" sz="2000" dirty="0">
                <a:latin typeface="Arial" panose="020B0604020202020204" pitchFamily="34" charset="0"/>
                <a:cs typeface="Arial" panose="020B0604020202020204" pitchFamily="34" charset="0"/>
              </a:rPr>
              <a:t>How will patients/ public benefit?</a:t>
            </a:r>
          </a:p>
          <a:p>
            <a:pPr marL="285750" indent="-285750">
              <a:buClr>
                <a:srgbClr val="00AA9E"/>
              </a:buClr>
              <a:buSzPct val="1500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6" name="TextBox 5"/>
          <p:cNvSpPr txBox="1"/>
          <p:nvPr/>
        </p:nvSpPr>
        <p:spPr>
          <a:xfrm>
            <a:off x="5473359" y="2442511"/>
            <a:ext cx="2472079" cy="400110"/>
          </a:xfrm>
          <a:prstGeom prst="rect">
            <a:avLst/>
          </a:prstGeom>
          <a:noFill/>
        </p:spPr>
        <p:txBody>
          <a:bodyPr wrap="square" rtlCol="0">
            <a:spAutoFit/>
          </a:bodyPr>
          <a:lstStyle/>
          <a:p>
            <a:r>
              <a:rPr lang="en-GB" sz="2000" b="1" dirty="0">
                <a:solidFill>
                  <a:srgbClr val="2EA9B0"/>
                </a:solidFill>
                <a:latin typeface="Arial" panose="020B0604020202020204" pitchFamily="34" charset="0"/>
                <a:cs typeface="Arial" panose="020B0604020202020204" pitchFamily="34" charset="0"/>
              </a:rPr>
              <a:t>THE PROBLEM</a:t>
            </a:r>
          </a:p>
        </p:txBody>
      </p:sp>
      <p:sp>
        <p:nvSpPr>
          <p:cNvPr id="7" name="TextBox 6"/>
          <p:cNvSpPr txBox="1"/>
          <p:nvPr/>
        </p:nvSpPr>
        <p:spPr>
          <a:xfrm>
            <a:off x="6201799" y="4616456"/>
            <a:ext cx="2016224" cy="400110"/>
          </a:xfrm>
          <a:prstGeom prst="rect">
            <a:avLst/>
          </a:prstGeom>
          <a:noFill/>
        </p:spPr>
        <p:txBody>
          <a:bodyPr wrap="square" rtlCol="0">
            <a:spAutoFit/>
          </a:bodyPr>
          <a:lstStyle/>
          <a:p>
            <a:r>
              <a:rPr lang="en-GB" sz="2000" b="1" dirty="0">
                <a:solidFill>
                  <a:srgbClr val="2EA9B0"/>
                </a:solidFill>
                <a:latin typeface="Arial" panose="020B0604020202020204" pitchFamily="34" charset="0"/>
                <a:cs typeface="Arial" panose="020B0604020202020204" pitchFamily="34" charset="0"/>
              </a:rPr>
              <a:t>THE PLAN</a:t>
            </a:r>
          </a:p>
        </p:txBody>
      </p:sp>
      <p:sp>
        <p:nvSpPr>
          <p:cNvPr id="8" name="TextBox 7"/>
          <p:cNvSpPr txBox="1"/>
          <p:nvPr/>
        </p:nvSpPr>
        <p:spPr>
          <a:xfrm>
            <a:off x="5084820" y="5398832"/>
            <a:ext cx="3023950" cy="400110"/>
          </a:xfrm>
          <a:prstGeom prst="rect">
            <a:avLst/>
          </a:prstGeom>
          <a:noFill/>
        </p:spPr>
        <p:txBody>
          <a:bodyPr wrap="square" rtlCol="0">
            <a:spAutoFit/>
          </a:bodyPr>
          <a:lstStyle/>
          <a:p>
            <a:r>
              <a:rPr lang="en-GB" sz="2000" b="1" dirty="0">
                <a:solidFill>
                  <a:srgbClr val="2EA9B0"/>
                </a:solidFill>
                <a:latin typeface="Arial" panose="020B0604020202020204" pitchFamily="34" charset="0"/>
                <a:cs typeface="Arial" panose="020B0604020202020204" pitchFamily="34" charset="0"/>
              </a:rPr>
              <a:t>POTENTIAL IMPACT</a:t>
            </a:r>
          </a:p>
        </p:txBody>
      </p:sp>
      <p:sp>
        <p:nvSpPr>
          <p:cNvPr id="9" name="TextBox 8"/>
          <p:cNvSpPr txBox="1"/>
          <p:nvPr/>
        </p:nvSpPr>
        <p:spPr>
          <a:xfrm>
            <a:off x="4993109" y="3268188"/>
            <a:ext cx="2952328" cy="400110"/>
          </a:xfrm>
          <a:prstGeom prst="rect">
            <a:avLst/>
          </a:prstGeom>
          <a:noFill/>
        </p:spPr>
        <p:txBody>
          <a:bodyPr wrap="square" rtlCol="0">
            <a:spAutoFit/>
          </a:bodyPr>
          <a:lstStyle/>
          <a:p>
            <a:r>
              <a:rPr lang="en-GB" sz="2000" b="1" dirty="0">
                <a:solidFill>
                  <a:srgbClr val="2EA9B0"/>
                </a:solidFill>
                <a:latin typeface="Arial" panose="020B0604020202020204" pitchFamily="34" charset="0"/>
                <a:cs typeface="Arial" panose="020B0604020202020204" pitchFamily="34" charset="0"/>
              </a:rPr>
              <a:t>ITS IMPORTANCE</a:t>
            </a:r>
          </a:p>
        </p:txBody>
      </p:sp>
      <p:sp>
        <p:nvSpPr>
          <p:cNvPr id="10" name="Rectangle 9"/>
          <p:cNvSpPr/>
          <p:nvPr/>
        </p:nvSpPr>
        <p:spPr>
          <a:xfrm>
            <a:off x="6343605" y="6263741"/>
            <a:ext cx="5410680" cy="400110"/>
          </a:xfrm>
          <a:prstGeom prst="rect">
            <a:avLst/>
          </a:prstGeom>
        </p:spPr>
        <p:txBody>
          <a:bodyPr wrap="square">
            <a:spAutoFit/>
          </a:bodyPr>
          <a:lstStyle/>
          <a:p>
            <a:pPr algn="ctr"/>
            <a:r>
              <a:rPr lang="en-GB" sz="1000" dirty="0">
                <a:latin typeface="Arial" panose="020B0604020202020204" pitchFamily="34" charset="0"/>
                <a:cs typeface="Arial" panose="020B0604020202020204" pitchFamily="34" charset="0"/>
              </a:rPr>
              <a:t>By David </a:t>
            </a:r>
            <a:r>
              <a:rPr lang="en-GB" sz="1000" dirty="0" err="1">
                <a:latin typeface="Arial" panose="020B0604020202020204" pitchFamily="34" charset="0"/>
                <a:cs typeface="Arial" panose="020B0604020202020204" pitchFamily="34" charset="0"/>
              </a:rPr>
              <a:t>Lisbona</a:t>
            </a:r>
            <a:r>
              <a:rPr lang="en-GB" sz="1000" dirty="0">
                <a:latin typeface="Arial" panose="020B0604020202020204" pitchFamily="34" charset="0"/>
                <a:cs typeface="Arial" panose="020B0604020202020204" pitchFamily="34" charset="0"/>
              </a:rPr>
              <a:t> from Haifa, Israel (Elevator in El </a:t>
            </a:r>
            <a:r>
              <a:rPr lang="en-GB" sz="1000" dirty="0" err="1">
                <a:latin typeface="Arial" panose="020B0604020202020204" pitchFamily="34" charset="0"/>
                <a:cs typeface="Arial" panose="020B0604020202020204" pitchFamily="34" charset="0"/>
              </a:rPr>
              <a:t>Salamlek</a:t>
            </a:r>
            <a:r>
              <a:rPr lang="en-GB" sz="1000" dirty="0">
                <a:latin typeface="Arial" panose="020B0604020202020204" pitchFamily="34" charset="0"/>
                <a:cs typeface="Arial" panose="020B0604020202020204" pitchFamily="34" charset="0"/>
              </a:rPr>
              <a:t> Palace Hotel) [CC BY 2.0 (http://creativecommons.org/licenses/by/2.0)], via Wikimedia Commons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7687" y="279597"/>
            <a:ext cx="2653004" cy="3533884"/>
          </a:xfrm>
          <a:prstGeom prst="rect">
            <a:avLst/>
          </a:prstGeom>
        </p:spPr>
      </p:pic>
      <p:sp>
        <p:nvSpPr>
          <p:cNvPr id="12" name="Rectangle 11"/>
          <p:cNvSpPr/>
          <p:nvPr/>
        </p:nvSpPr>
        <p:spPr>
          <a:xfrm>
            <a:off x="8712692" y="4385624"/>
            <a:ext cx="2802993" cy="1261884"/>
          </a:xfrm>
          <a:prstGeom prst="rect">
            <a:avLst/>
          </a:prstGeom>
        </p:spPr>
        <p:txBody>
          <a:bodyPr wrap="square">
            <a:spAutoFit/>
          </a:bodyPr>
          <a:lstStyle/>
          <a:p>
            <a:pPr algn="ctr">
              <a:buClr>
                <a:srgbClr val="00AA9E"/>
              </a:buClr>
              <a:buSzPct val="150000"/>
            </a:pPr>
            <a:r>
              <a:rPr lang="en-GB" b="1" dirty="0">
                <a:solidFill>
                  <a:srgbClr val="6667AD"/>
                </a:solidFill>
                <a:latin typeface="Arial" panose="020B0604020202020204" pitchFamily="34" charset="0"/>
                <a:cs typeface="Arial" panose="020B0604020202020204" pitchFamily="34" charset="0"/>
              </a:rPr>
              <a:t>‘If you fail to gain readers’ interest here, you are unlikely to succeed elsewhere in </a:t>
            </a:r>
          </a:p>
          <a:p>
            <a:pPr algn="ctr">
              <a:buClr>
                <a:srgbClr val="00AA9E"/>
              </a:buClr>
              <a:buSzPct val="150000"/>
            </a:pPr>
            <a:r>
              <a:rPr lang="en-GB" b="1" dirty="0">
                <a:solidFill>
                  <a:srgbClr val="6667AD"/>
                </a:solidFill>
                <a:latin typeface="Arial" panose="020B0604020202020204" pitchFamily="34" charset="0"/>
                <a:cs typeface="Arial" panose="020B0604020202020204" pitchFamily="34" charset="0"/>
              </a:rPr>
              <a:t>your document’</a:t>
            </a:r>
          </a:p>
          <a:p>
            <a:pPr marL="285750" indent="-285750">
              <a:buClr>
                <a:srgbClr val="00AA9E"/>
              </a:buClr>
              <a:buSzPct val="15000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algn="ctr">
              <a:buClr>
                <a:srgbClr val="00AA9E"/>
              </a:buClr>
              <a:buSzPct val="150000"/>
            </a:pPr>
            <a:r>
              <a:rPr lang="en-GB" sz="1000" dirty="0">
                <a:latin typeface="Arial" panose="020B0604020202020204" pitchFamily="34" charset="0"/>
                <a:cs typeface="Arial" panose="020B0604020202020204" pitchFamily="34" charset="0"/>
              </a:rPr>
              <a:t>(Aldridge &amp; </a:t>
            </a:r>
            <a:r>
              <a:rPr lang="en-GB" sz="1000" dirty="0" err="1">
                <a:latin typeface="Arial" panose="020B0604020202020204" pitchFamily="34" charset="0"/>
                <a:cs typeface="Arial" panose="020B0604020202020204" pitchFamily="34" charset="0"/>
              </a:rPr>
              <a:t>Derrington</a:t>
            </a:r>
            <a:r>
              <a:rPr lang="en-GB" sz="1000" dirty="0">
                <a:latin typeface="Arial" panose="020B0604020202020204" pitchFamily="34" charset="0"/>
                <a:cs typeface="Arial" panose="020B0604020202020204" pitchFamily="34" charset="0"/>
              </a:rPr>
              <a:t>, 2012)</a:t>
            </a:r>
          </a:p>
        </p:txBody>
      </p:sp>
    </p:spTree>
    <p:extLst>
      <p:ext uri="{BB962C8B-B14F-4D97-AF65-F5344CB8AC3E}">
        <p14:creationId xmlns:p14="http://schemas.microsoft.com/office/powerpoint/2010/main" val="300556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2180" y="2255472"/>
            <a:ext cx="4487639" cy="1015663"/>
          </a:xfrm>
          <a:prstGeom prst="rect">
            <a:avLst/>
          </a:prstGeom>
        </p:spPr>
        <p:txBody>
          <a:bodyPr wrap="none">
            <a:spAutoFit/>
          </a:bodyPr>
          <a:lstStyle/>
          <a:p>
            <a:r>
              <a:rPr lang="en-GB" sz="6000" dirty="0">
                <a:solidFill>
                  <a:srgbClr val="193E72"/>
                </a:solidFill>
                <a:latin typeface="Arial" panose="020B0604020202020204" pitchFamily="34" charset="0"/>
                <a:cs typeface="Arial" panose="020B0604020202020204" pitchFamily="34" charset="0"/>
              </a:rPr>
              <a:t>EASY WINS</a:t>
            </a:r>
          </a:p>
        </p:txBody>
      </p:sp>
    </p:spTree>
    <p:extLst>
      <p:ext uri="{BB962C8B-B14F-4D97-AF65-F5344CB8AC3E}">
        <p14:creationId xmlns:p14="http://schemas.microsoft.com/office/powerpoint/2010/main" val="20353094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631" y="172183"/>
            <a:ext cx="10515600" cy="865467"/>
          </a:xfrm>
        </p:spPr>
        <p:txBody>
          <a:bodyPr/>
          <a:lstStyle/>
          <a:p>
            <a:r>
              <a:rPr lang="en-GB" b="1" dirty="0"/>
              <a:t>EASY WINS: </a:t>
            </a:r>
            <a:r>
              <a:rPr lang="en-GB" dirty="0">
                <a:solidFill>
                  <a:srgbClr val="2EA9B0"/>
                </a:solidFill>
              </a:rPr>
              <a:t>Assessment Criteria</a:t>
            </a:r>
          </a:p>
        </p:txBody>
      </p:sp>
      <p:pic>
        <p:nvPicPr>
          <p:cNvPr id="4" name="Picture 3">
            <a:extLst>
              <a:ext uri="{FF2B5EF4-FFF2-40B4-BE49-F238E27FC236}">
                <a16:creationId xmlns:a16="http://schemas.microsoft.com/office/drawing/2014/main" id="{64868DAB-2DF3-4BE4-870C-945FAC776EE7}"/>
              </a:ext>
            </a:extLst>
          </p:cNvPr>
          <p:cNvPicPr>
            <a:picLocks noChangeAspect="1"/>
          </p:cNvPicPr>
          <p:nvPr/>
        </p:nvPicPr>
        <p:blipFill>
          <a:blip r:embed="rId2"/>
          <a:stretch>
            <a:fillRect/>
          </a:stretch>
        </p:blipFill>
        <p:spPr>
          <a:xfrm>
            <a:off x="427631" y="1037650"/>
            <a:ext cx="8374846" cy="4710851"/>
          </a:xfrm>
          <a:prstGeom prst="rect">
            <a:avLst/>
          </a:prstGeom>
        </p:spPr>
      </p:pic>
      <p:sp>
        <p:nvSpPr>
          <p:cNvPr id="7" name="TextBox 6">
            <a:extLst>
              <a:ext uri="{FF2B5EF4-FFF2-40B4-BE49-F238E27FC236}">
                <a16:creationId xmlns:a16="http://schemas.microsoft.com/office/drawing/2014/main" id="{49500D92-E8AC-4CDD-BF96-B4151489C2A6}"/>
              </a:ext>
            </a:extLst>
          </p:cNvPr>
          <p:cNvSpPr txBox="1"/>
          <p:nvPr/>
        </p:nvSpPr>
        <p:spPr>
          <a:xfrm>
            <a:off x="9083958" y="1037650"/>
            <a:ext cx="2680411" cy="1754326"/>
          </a:xfrm>
          <a:prstGeom prst="rect">
            <a:avLst/>
          </a:prstGeom>
          <a:noFill/>
        </p:spPr>
        <p:txBody>
          <a:bodyPr wrap="square" rtlCol="0">
            <a:spAutoFit/>
          </a:bodyPr>
          <a:lstStyle/>
          <a:p>
            <a:pPr marL="214313" indent="-214313">
              <a:buClr>
                <a:srgbClr val="EA5D4E"/>
              </a:buClr>
              <a:buSzPct val="150000"/>
              <a:buFont typeface="Arial" panose="020B0604020202020204" pitchFamily="34" charset="0"/>
              <a:buChar char="•"/>
            </a:pPr>
            <a:r>
              <a:rPr lang="en-GB" sz="1800" dirty="0">
                <a:latin typeface="Arial" panose="020B0604020202020204" pitchFamily="34" charset="0"/>
                <a:cs typeface="Arial" panose="020B0604020202020204" pitchFamily="34" charset="0"/>
              </a:rPr>
              <a:t>Keep these in mind at all times</a:t>
            </a:r>
          </a:p>
          <a:p>
            <a:pPr marL="214313" indent="-214313">
              <a:buClr>
                <a:srgbClr val="EA5D4E"/>
              </a:buClr>
              <a:buSzPct val="15000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214313" indent="-214313">
              <a:buClr>
                <a:srgbClr val="EA5D4E"/>
              </a:buClr>
              <a:buSzPct val="150000"/>
              <a:buFont typeface="Arial" panose="020B0604020202020204" pitchFamily="34" charset="0"/>
              <a:buChar char="•"/>
            </a:pPr>
            <a:r>
              <a:rPr lang="en-GB" sz="1800" dirty="0">
                <a:latin typeface="Arial" panose="020B0604020202020204" pitchFamily="34" charset="0"/>
                <a:cs typeface="Arial" panose="020B0604020202020204" pitchFamily="34" charset="0"/>
              </a:rPr>
              <a:t>Make sure you address them in your application</a:t>
            </a:r>
          </a:p>
        </p:txBody>
      </p:sp>
    </p:spTree>
    <p:extLst>
      <p:ext uri="{BB962C8B-B14F-4D97-AF65-F5344CB8AC3E}">
        <p14:creationId xmlns:p14="http://schemas.microsoft.com/office/powerpoint/2010/main" val="22143739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95198" y="377880"/>
            <a:ext cx="7886700" cy="649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kern="1200" baseline="0" dirty="0">
                <a:solidFill>
                  <a:srgbClr val="193E72"/>
                </a:solidFill>
                <a:latin typeface="Arial" panose="020B0604020202020204" pitchFamily="34" charset="0"/>
                <a:ea typeface="+mj-ea"/>
                <a:cs typeface="Arial" panose="020B0604020202020204" pitchFamily="34" charset="0"/>
              </a:defRPr>
            </a:lvl1pPr>
          </a:lstStyle>
          <a:p>
            <a:r>
              <a:rPr lang="en-GB" sz="3600" b="1" dirty="0"/>
              <a:t>EASY WINS: </a:t>
            </a:r>
            <a:r>
              <a:rPr lang="en-GB" sz="3600" dirty="0">
                <a:solidFill>
                  <a:srgbClr val="2EA9B0"/>
                </a:solidFill>
              </a:rPr>
              <a:t>Follow the Guidance!</a:t>
            </a:r>
          </a:p>
        </p:txBody>
      </p:sp>
      <p:pic>
        <p:nvPicPr>
          <p:cNvPr id="3" name="Picture 2">
            <a:extLst>
              <a:ext uri="{FF2B5EF4-FFF2-40B4-BE49-F238E27FC236}">
                <a16:creationId xmlns:a16="http://schemas.microsoft.com/office/drawing/2014/main" id="{528D93B6-D72A-4F97-BDDD-576B936D81FE}"/>
              </a:ext>
            </a:extLst>
          </p:cNvPr>
          <p:cNvPicPr>
            <a:picLocks noChangeAspect="1"/>
          </p:cNvPicPr>
          <p:nvPr/>
        </p:nvPicPr>
        <p:blipFill>
          <a:blip r:embed="rId2"/>
          <a:stretch>
            <a:fillRect/>
          </a:stretch>
        </p:blipFill>
        <p:spPr>
          <a:xfrm>
            <a:off x="595198" y="1026980"/>
            <a:ext cx="8383836" cy="4715908"/>
          </a:xfrm>
          <a:prstGeom prst="rect">
            <a:avLst/>
          </a:prstGeom>
        </p:spPr>
      </p:pic>
    </p:spTree>
    <p:extLst>
      <p:ext uri="{BB962C8B-B14F-4D97-AF65-F5344CB8AC3E}">
        <p14:creationId xmlns:p14="http://schemas.microsoft.com/office/powerpoint/2010/main" val="12390540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79732" y="769496"/>
            <a:ext cx="8508335" cy="646331"/>
          </a:xfrm>
          <a:prstGeom prst="rect">
            <a:avLst/>
          </a:prstGeom>
          <a:noFill/>
        </p:spPr>
        <p:txBody>
          <a:bodyPr wrap="square" rtlCol="0">
            <a:spAutoFit/>
          </a:bodyPr>
          <a:lstStyle/>
          <a:p>
            <a:r>
              <a:rPr lang="en-GB" sz="3600" b="1" dirty="0">
                <a:solidFill>
                  <a:srgbClr val="193E72"/>
                </a:solidFill>
              </a:rPr>
              <a:t>[Fellowships] EASY WINS: </a:t>
            </a:r>
            <a:r>
              <a:rPr lang="en-GB" sz="3600" dirty="0">
                <a:solidFill>
                  <a:srgbClr val="2EA9B0"/>
                </a:solidFill>
              </a:rPr>
              <a:t>‘I’ not ‘we’</a:t>
            </a:r>
          </a:p>
        </p:txBody>
      </p:sp>
      <p:sp>
        <p:nvSpPr>
          <p:cNvPr id="2" name="Rectangle 1"/>
          <p:cNvSpPr/>
          <p:nvPr/>
        </p:nvSpPr>
        <p:spPr>
          <a:xfrm>
            <a:off x="578069" y="2061172"/>
            <a:ext cx="11172497" cy="1938992"/>
          </a:xfrm>
          <a:prstGeom prst="rect">
            <a:avLst/>
          </a:prstGeom>
        </p:spPr>
        <p:txBody>
          <a:bodyPr wrap="square">
            <a:spAutoFit/>
          </a:bodyPr>
          <a:lstStyle/>
          <a:p>
            <a:r>
              <a:rPr lang="en-GB" sz="2400" dirty="0">
                <a:solidFill>
                  <a:srgbClr val="000000"/>
                </a:solidFill>
                <a:latin typeface="Arial"/>
              </a:rPr>
              <a:t>‘Ownership of the project, particularly at Doctoral level, wasn’t always apparent. Whilst the Selection Committee expect that applicants will have had help and support when preparing a Fellowship application, it is very important that the applicant has ownership of the research they are presenting and that this comes across in the application form and at interview.’</a:t>
            </a:r>
            <a:endParaRPr lang="en-GB" sz="2400" dirty="0"/>
          </a:p>
        </p:txBody>
      </p:sp>
      <p:sp>
        <p:nvSpPr>
          <p:cNvPr id="3" name="Rectangle 2"/>
          <p:cNvSpPr/>
          <p:nvPr/>
        </p:nvSpPr>
        <p:spPr>
          <a:xfrm>
            <a:off x="2638097" y="4518548"/>
            <a:ext cx="9942786" cy="369332"/>
          </a:xfrm>
          <a:prstGeom prst="rect">
            <a:avLst/>
          </a:prstGeom>
        </p:spPr>
        <p:txBody>
          <a:bodyPr wrap="square">
            <a:spAutoFit/>
          </a:bodyPr>
          <a:lstStyle/>
          <a:p>
            <a:r>
              <a:rPr lang="en-GB" i="1" dirty="0"/>
              <a:t>https://www.nihr.ac.uk/documents/nihr-doctoral-fellowship-rounds-1-4-chairs-report/26829</a:t>
            </a:r>
          </a:p>
        </p:txBody>
      </p:sp>
    </p:spTree>
    <p:extLst>
      <p:ext uri="{BB962C8B-B14F-4D97-AF65-F5344CB8AC3E}">
        <p14:creationId xmlns:p14="http://schemas.microsoft.com/office/powerpoint/2010/main" val="30808240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3431" y="3692638"/>
            <a:ext cx="1529156" cy="205541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126" y="3692638"/>
            <a:ext cx="1797997" cy="2055411"/>
          </a:xfrm>
          <a:prstGeom prst="rect">
            <a:avLst/>
          </a:prstGeom>
        </p:spPr>
      </p:pic>
      <p:sp>
        <p:nvSpPr>
          <p:cNvPr id="4" name="Rectangle 3"/>
          <p:cNvSpPr/>
          <p:nvPr/>
        </p:nvSpPr>
        <p:spPr>
          <a:xfrm>
            <a:off x="1165920" y="1193064"/>
            <a:ext cx="10053051" cy="2246769"/>
          </a:xfrm>
          <a:prstGeom prst="rect">
            <a:avLst/>
          </a:prstGeom>
        </p:spPr>
        <p:txBody>
          <a:bodyPr wrap="square">
            <a:spAutoFit/>
          </a:bodyPr>
          <a:lstStyle/>
          <a:p>
            <a:pPr marL="342900" indent="-342900">
              <a:buClr>
                <a:srgbClr val="EA5D4E"/>
              </a:buClr>
              <a:buSzPct val="150000"/>
              <a:buFont typeface="Arial" panose="020B0604020202020204" pitchFamily="34" charset="0"/>
              <a:buChar char="•"/>
            </a:pPr>
            <a:r>
              <a:rPr lang="en-GB" sz="2000" dirty="0">
                <a:latin typeface="Arial" panose="020B0604020202020204" pitchFamily="34" charset="0"/>
                <a:cs typeface="Arial" panose="020B0604020202020204" pitchFamily="34" charset="0"/>
              </a:rPr>
              <a:t>Give yourself TIME to do a good job</a:t>
            </a:r>
          </a:p>
          <a:p>
            <a:pPr marL="342900" indent="-342900">
              <a:buClr>
                <a:srgbClr val="EA5D4E"/>
              </a:buClr>
              <a:buSzPct val="1500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Clr>
                <a:srgbClr val="EA5D4E"/>
              </a:buClr>
              <a:buSzPct val="150000"/>
              <a:buFont typeface="Arial" panose="020B0604020202020204" pitchFamily="34" charset="0"/>
              <a:buChar char="•"/>
            </a:pPr>
            <a:r>
              <a:rPr lang="en-GB" sz="2000" dirty="0">
                <a:latin typeface="Arial" panose="020B0604020202020204" pitchFamily="34" charset="0"/>
                <a:cs typeface="Arial" panose="020B0604020202020204" pitchFamily="34" charset="0"/>
              </a:rPr>
              <a:t>Include everything requested</a:t>
            </a:r>
          </a:p>
          <a:p>
            <a:pPr marL="342900" indent="-342900">
              <a:buClr>
                <a:srgbClr val="EA5D4E"/>
              </a:buClr>
              <a:buSzPct val="1500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Clr>
                <a:srgbClr val="EA5D4E"/>
              </a:buClr>
              <a:buSzPct val="150000"/>
              <a:buFont typeface="Arial" panose="020B0604020202020204" pitchFamily="34" charset="0"/>
              <a:buChar char="•"/>
            </a:pPr>
            <a:r>
              <a:rPr lang="en-GB" sz="2000" dirty="0">
                <a:latin typeface="Arial" panose="020B0604020202020204" pitchFamily="34" charset="0"/>
                <a:cs typeface="Arial" panose="020B0604020202020204" pitchFamily="34" charset="0"/>
              </a:rPr>
              <a:t>Get pre-submission reviews from </a:t>
            </a:r>
            <a:r>
              <a:rPr lang="en-GB" sz="2000" b="1" dirty="0">
                <a:latin typeface="Arial" panose="020B0604020202020204" pitchFamily="34" charset="0"/>
                <a:cs typeface="Arial" panose="020B0604020202020204" pitchFamily="34" charset="0"/>
              </a:rPr>
              <a:t>inside &amp; outside </a:t>
            </a:r>
            <a:r>
              <a:rPr lang="en-GB" sz="2000" dirty="0">
                <a:latin typeface="Arial" panose="020B0604020202020204" pitchFamily="34" charset="0"/>
                <a:cs typeface="Arial" panose="020B0604020202020204" pitchFamily="34" charset="0"/>
              </a:rPr>
              <a:t>your specialty area</a:t>
            </a:r>
          </a:p>
          <a:p>
            <a:pPr marL="342900" indent="-342900" algn="ctr">
              <a:buClr>
                <a:srgbClr val="EA5D4E"/>
              </a:buClr>
              <a:buSzPct val="1500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Clr>
                <a:srgbClr val="EA5D4E"/>
              </a:buClr>
              <a:buSzPct val="150000"/>
              <a:buFont typeface="Arial" panose="020B0604020202020204" pitchFamily="34" charset="0"/>
              <a:buChar char="•"/>
            </a:pPr>
            <a:r>
              <a:rPr lang="en-GB" sz="2000" dirty="0">
                <a:latin typeface="Arial" panose="020B0604020202020204" pitchFamily="34" charset="0"/>
                <a:cs typeface="Arial" panose="020B0604020202020204" pitchFamily="34" charset="0"/>
              </a:rPr>
              <a:t>Keep tweaking, adjusting and re-drafting until your application is a thing of beauty </a:t>
            </a:r>
            <a:r>
              <a:rPr lang="en-GB" sz="2000" dirty="0">
                <a:latin typeface="Arial" panose="020B0604020202020204" pitchFamily="34" charset="0"/>
                <a:cs typeface="Arial" panose="020B0604020202020204" pitchFamily="34" charset="0"/>
                <a:sym typeface="Wingdings" panose="05000000000000000000" pitchFamily="2" charset="2"/>
              </a:rPr>
              <a:t></a:t>
            </a:r>
            <a:endParaRPr lang="en-GB" sz="2000" dirty="0">
              <a:latin typeface="Arial" panose="020B0604020202020204" pitchFamily="34" charset="0"/>
              <a:cs typeface="Arial" panose="020B0604020202020204" pitchFamily="34" charset="0"/>
            </a:endParaRPr>
          </a:p>
        </p:txBody>
      </p:sp>
      <p:sp>
        <p:nvSpPr>
          <p:cNvPr id="5" name="Rectangle 4"/>
          <p:cNvSpPr/>
          <p:nvPr/>
        </p:nvSpPr>
        <p:spPr>
          <a:xfrm>
            <a:off x="692195" y="293928"/>
            <a:ext cx="3724096" cy="646331"/>
          </a:xfrm>
          <a:prstGeom prst="rect">
            <a:avLst/>
          </a:prstGeom>
        </p:spPr>
        <p:txBody>
          <a:bodyPr wrap="none">
            <a:spAutoFit/>
          </a:bodyPr>
          <a:lstStyle/>
          <a:p>
            <a:pPr>
              <a:buFontTx/>
              <a:buNone/>
              <a:defRPr/>
            </a:pPr>
            <a:r>
              <a:rPr lang="en-GB" sz="3600" b="1" dirty="0">
                <a:solidFill>
                  <a:srgbClr val="193E72"/>
                </a:solidFill>
                <a:latin typeface="Arial" panose="020B0604020202020204" pitchFamily="34" charset="0"/>
                <a:cs typeface="Arial" panose="020B0604020202020204" pitchFamily="34" charset="0"/>
              </a:rPr>
              <a:t>AND FINALLY…</a:t>
            </a:r>
          </a:p>
        </p:txBody>
      </p:sp>
      <p:sp>
        <p:nvSpPr>
          <p:cNvPr id="6" name="TextBox 5"/>
          <p:cNvSpPr txBox="1"/>
          <p:nvPr/>
        </p:nvSpPr>
        <p:spPr>
          <a:xfrm>
            <a:off x="9312001" y="6192143"/>
            <a:ext cx="2304256" cy="246221"/>
          </a:xfrm>
          <a:prstGeom prst="rect">
            <a:avLst/>
          </a:prstGeom>
          <a:noFill/>
        </p:spPr>
        <p:txBody>
          <a:bodyPr wrap="square" rtlCol="0">
            <a:spAutoFit/>
          </a:bodyPr>
          <a:lstStyle/>
          <a:p>
            <a:pPr algn="ctr"/>
            <a:r>
              <a:rPr lang="en-GB" sz="1000" dirty="0">
                <a:latin typeface="Arial" panose="020B0604020202020204" pitchFamily="34" charset="0"/>
                <a:cs typeface="Arial" panose="020B0604020202020204" pitchFamily="34" charset="0"/>
              </a:rPr>
              <a:t>Leonardo da Vinci [Public Domain]</a:t>
            </a:r>
          </a:p>
        </p:txBody>
      </p:sp>
      <p:sp>
        <p:nvSpPr>
          <p:cNvPr id="9" name="Lightning Bolt 8">
            <a:extLst>
              <a:ext uri="{FF2B5EF4-FFF2-40B4-BE49-F238E27FC236}">
                <a16:creationId xmlns:a16="http://schemas.microsoft.com/office/drawing/2014/main" id="{983B74FF-9847-47C3-957B-D22D26B97147}"/>
              </a:ext>
            </a:extLst>
          </p:cNvPr>
          <p:cNvSpPr/>
          <p:nvPr/>
        </p:nvSpPr>
        <p:spPr>
          <a:xfrm>
            <a:off x="152400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Lightning Bolt 9">
            <a:extLst>
              <a:ext uri="{FF2B5EF4-FFF2-40B4-BE49-F238E27FC236}">
                <a16:creationId xmlns:a16="http://schemas.microsoft.com/office/drawing/2014/main" id="{E503EA96-7FCE-4521-AEDD-75EFA5EBA37D}"/>
              </a:ext>
            </a:extLst>
          </p:cNvPr>
          <p:cNvSpPr/>
          <p:nvPr/>
        </p:nvSpPr>
        <p:spPr>
          <a:xfrm>
            <a:off x="152400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82519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28312" y="1116330"/>
            <a:ext cx="4680108" cy="1524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350"/>
          </a:p>
        </p:txBody>
      </p:sp>
      <p:sp>
        <p:nvSpPr>
          <p:cNvPr id="7" name="Rectangle 6"/>
          <p:cNvSpPr/>
          <p:nvPr/>
        </p:nvSpPr>
        <p:spPr>
          <a:xfrm>
            <a:off x="807522" y="287235"/>
            <a:ext cx="4775666" cy="646331"/>
          </a:xfrm>
          <a:prstGeom prst="rect">
            <a:avLst/>
          </a:prstGeom>
        </p:spPr>
        <p:txBody>
          <a:bodyPr wrap="none">
            <a:spAutoFit/>
          </a:bodyPr>
          <a:lstStyle/>
          <a:p>
            <a:pPr>
              <a:buFontTx/>
              <a:buNone/>
              <a:defRPr/>
            </a:pPr>
            <a:r>
              <a:rPr lang="en-GB" sz="3600" b="1" dirty="0">
                <a:solidFill>
                  <a:srgbClr val="193E72"/>
                </a:solidFill>
                <a:latin typeface="Arial" panose="020B0604020202020204" pitchFamily="34" charset="0"/>
                <a:cs typeface="Arial" panose="020B0604020202020204" pitchFamily="34" charset="0"/>
              </a:rPr>
              <a:t>Come &amp; See the RSS</a:t>
            </a:r>
            <a:endParaRPr lang="en-GB" sz="36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22" y="1354900"/>
            <a:ext cx="7374577" cy="4148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046" y="2650423"/>
            <a:ext cx="5557652" cy="3126180"/>
          </a:xfrm>
          <a:prstGeom prst="rect">
            <a:avLst/>
          </a:prstGeom>
        </p:spPr>
      </p:pic>
      <p:sp>
        <p:nvSpPr>
          <p:cNvPr id="8" name="Rectangle 7"/>
          <p:cNvSpPr/>
          <p:nvPr/>
        </p:nvSpPr>
        <p:spPr>
          <a:xfrm>
            <a:off x="971550" y="1847850"/>
            <a:ext cx="7210549" cy="154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207172" y="3047958"/>
            <a:ext cx="5343526" cy="857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436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065" y="321326"/>
            <a:ext cx="4955203" cy="646331"/>
          </a:xfrm>
          <a:prstGeom prst="rect">
            <a:avLst/>
          </a:prstGeom>
        </p:spPr>
        <p:txBody>
          <a:bodyPr wrap="none">
            <a:spAutoFit/>
          </a:bodyPr>
          <a:lstStyle/>
          <a:p>
            <a:r>
              <a:rPr lang="en-GB" sz="3600" dirty="0">
                <a:solidFill>
                  <a:srgbClr val="193E72"/>
                </a:solidFill>
                <a:latin typeface="Arial" panose="020B0604020202020204" pitchFamily="34" charset="0"/>
                <a:cs typeface="Arial" panose="020B0604020202020204" pitchFamily="34" charset="0"/>
              </a:rPr>
              <a:t>‘Four Key Propositions’</a:t>
            </a:r>
          </a:p>
        </p:txBody>
      </p:sp>
      <p:sp>
        <p:nvSpPr>
          <p:cNvPr id="4" name="TextBox 3"/>
          <p:cNvSpPr txBox="1"/>
          <p:nvPr/>
        </p:nvSpPr>
        <p:spPr>
          <a:xfrm>
            <a:off x="402065" y="1114516"/>
            <a:ext cx="9876672" cy="4832092"/>
          </a:xfrm>
          <a:prstGeom prst="rect">
            <a:avLst/>
          </a:prstGeom>
          <a:noFill/>
        </p:spPr>
        <p:txBody>
          <a:bodyPr wrap="square" rtlCol="0">
            <a:spAutoFit/>
          </a:bodyPr>
          <a:lstStyle/>
          <a:p>
            <a:pPr marL="546100" indent="-546100">
              <a:buClr>
                <a:srgbClr val="2EA9B0"/>
              </a:buClr>
              <a:buSzPct val="150000"/>
              <a:buFont typeface="Arial" panose="020B0604020202020204" pitchFamily="34" charset="0"/>
              <a:buChar char="•"/>
            </a:pPr>
            <a:r>
              <a:rPr lang="en-GB" sz="2800" dirty="0">
                <a:solidFill>
                  <a:srgbClr val="2EA9B0"/>
                </a:solidFill>
                <a:latin typeface="Arial" panose="020B0604020202020204" pitchFamily="34" charset="0"/>
                <a:cs typeface="Arial" panose="020B0604020202020204" pitchFamily="34" charset="0"/>
              </a:rPr>
              <a:t>Importance: </a:t>
            </a:r>
            <a:r>
              <a:rPr lang="en-GB" sz="2800" dirty="0">
                <a:latin typeface="Arial" panose="020B0604020202020204" pitchFamily="34" charset="0"/>
                <a:cs typeface="Arial" panose="020B0604020202020204" pitchFamily="34" charset="0"/>
              </a:rPr>
              <a:t>this project (&amp;/or training programme) is important </a:t>
            </a:r>
          </a:p>
          <a:p>
            <a:pPr marL="546100" indent="-546100">
              <a:buClr>
                <a:srgbClr val="2EA9B0"/>
              </a:buClr>
              <a:buSzPct val="1500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546100" indent="-546100">
              <a:buClr>
                <a:srgbClr val="2EA9B0"/>
              </a:buClr>
              <a:buSzPct val="150000"/>
              <a:buFont typeface="Arial" panose="020B0604020202020204" pitchFamily="34" charset="0"/>
              <a:buChar char="•"/>
            </a:pPr>
            <a:r>
              <a:rPr lang="en-GB" sz="2800" dirty="0">
                <a:solidFill>
                  <a:srgbClr val="2EA9B0"/>
                </a:solidFill>
                <a:latin typeface="Arial" panose="020B0604020202020204" pitchFamily="34" charset="0"/>
                <a:cs typeface="Arial" panose="020B0604020202020204" pitchFamily="34" charset="0"/>
              </a:rPr>
              <a:t>Success: </a:t>
            </a:r>
            <a:r>
              <a:rPr lang="en-GB" sz="2800" dirty="0">
                <a:latin typeface="Arial" panose="020B0604020202020204" pitchFamily="34" charset="0"/>
                <a:cs typeface="Arial" panose="020B0604020202020204" pitchFamily="34" charset="0"/>
              </a:rPr>
              <a:t>this project (&amp;/or training programme) can answer the question (develop the applicant)</a:t>
            </a:r>
          </a:p>
          <a:p>
            <a:pPr marL="546100" indent="-546100">
              <a:buClr>
                <a:srgbClr val="2EA9B0"/>
              </a:buClr>
              <a:buSzPct val="1500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546100" indent="-546100">
              <a:buClr>
                <a:srgbClr val="2EA9B0"/>
              </a:buClr>
              <a:buSzPct val="150000"/>
              <a:buFont typeface="Arial" panose="020B0604020202020204" pitchFamily="34" charset="0"/>
              <a:buChar char="•"/>
            </a:pPr>
            <a:r>
              <a:rPr lang="en-GB" sz="2800" dirty="0">
                <a:solidFill>
                  <a:srgbClr val="2EA9B0"/>
                </a:solidFill>
                <a:latin typeface="Arial" panose="020B0604020202020204" pitchFamily="34" charset="0"/>
                <a:cs typeface="Arial" panose="020B0604020202020204" pitchFamily="34" charset="0"/>
              </a:rPr>
              <a:t>Value: </a:t>
            </a:r>
            <a:r>
              <a:rPr lang="en-GB" sz="2800" dirty="0">
                <a:latin typeface="Arial" panose="020B0604020202020204" pitchFamily="34" charset="0"/>
                <a:cs typeface="Arial" panose="020B0604020202020204" pitchFamily="34" charset="0"/>
              </a:rPr>
              <a:t>this project (&amp;/or training programme) is good value for money</a:t>
            </a:r>
          </a:p>
          <a:p>
            <a:pPr marL="546100" indent="-546100">
              <a:buClr>
                <a:srgbClr val="2EA9B0"/>
              </a:buClr>
              <a:buSzPct val="1500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546100" indent="-546100">
              <a:buClr>
                <a:srgbClr val="2EA9B0"/>
              </a:buClr>
              <a:buSzPct val="150000"/>
              <a:buFont typeface="Arial" panose="020B0604020202020204" pitchFamily="34" charset="0"/>
              <a:buChar char="•"/>
            </a:pPr>
            <a:r>
              <a:rPr lang="en-GB" sz="2800" dirty="0">
                <a:solidFill>
                  <a:srgbClr val="2EA9B0"/>
                </a:solidFill>
                <a:latin typeface="Arial" panose="020B0604020202020204" pitchFamily="34" charset="0"/>
                <a:cs typeface="Arial" panose="020B0604020202020204" pitchFamily="34" charset="0"/>
              </a:rPr>
              <a:t>Competence: </a:t>
            </a:r>
            <a:r>
              <a:rPr lang="en-GB" sz="2800" dirty="0">
                <a:latin typeface="Arial" panose="020B0604020202020204" pitchFamily="34" charset="0"/>
                <a:cs typeface="Arial" panose="020B0604020202020204" pitchFamily="34" charset="0"/>
              </a:rPr>
              <a:t>this applicant &amp; team can deliver</a:t>
            </a:r>
          </a:p>
          <a:p>
            <a:endParaRPr lang="en-GB" sz="2800" dirty="0">
              <a:latin typeface="Arial" panose="020B0604020202020204" pitchFamily="34" charset="0"/>
              <a:cs typeface="Arial" panose="020B0604020202020204" pitchFamily="34" charset="0"/>
            </a:endParaRPr>
          </a:p>
        </p:txBody>
      </p:sp>
      <p:sp>
        <p:nvSpPr>
          <p:cNvPr id="11" name="Rectangle 10"/>
          <p:cNvSpPr/>
          <p:nvPr/>
        </p:nvSpPr>
        <p:spPr>
          <a:xfrm>
            <a:off x="9744197" y="6204965"/>
            <a:ext cx="1933543" cy="253916"/>
          </a:xfrm>
          <a:prstGeom prst="rect">
            <a:avLst/>
          </a:prstGeom>
        </p:spPr>
        <p:txBody>
          <a:bodyPr wrap="none">
            <a:spAutoFit/>
          </a:bodyPr>
          <a:lstStyle/>
          <a:p>
            <a:r>
              <a:rPr lang="en-GB" sz="1050" dirty="0">
                <a:solidFill>
                  <a:srgbClr val="193E72"/>
                </a:solidFill>
                <a:latin typeface="Arial" panose="020B0604020202020204" pitchFamily="34" charset="0"/>
                <a:cs typeface="Arial" panose="020B0604020202020204" pitchFamily="34" charset="0"/>
              </a:rPr>
              <a:t>Aldridge &amp; </a:t>
            </a:r>
            <a:r>
              <a:rPr lang="en-GB" sz="1050" dirty="0" err="1">
                <a:solidFill>
                  <a:srgbClr val="193E72"/>
                </a:solidFill>
                <a:latin typeface="Arial" panose="020B0604020202020204" pitchFamily="34" charset="0"/>
                <a:cs typeface="Arial" panose="020B0604020202020204" pitchFamily="34" charset="0"/>
              </a:rPr>
              <a:t>Derrington</a:t>
            </a:r>
            <a:r>
              <a:rPr lang="en-GB" sz="1050" dirty="0">
                <a:solidFill>
                  <a:srgbClr val="193E72"/>
                </a:solidFill>
                <a:latin typeface="Arial" panose="020B0604020202020204" pitchFamily="34" charset="0"/>
                <a:cs typeface="Arial" panose="020B0604020202020204" pitchFamily="34" charset="0"/>
              </a:rPr>
              <a:t>, 2012 </a:t>
            </a:r>
          </a:p>
        </p:txBody>
      </p:sp>
      <p:sp>
        <p:nvSpPr>
          <p:cNvPr id="10" name="7-Point Star 5">
            <a:extLst>
              <a:ext uri="{FF2B5EF4-FFF2-40B4-BE49-F238E27FC236}">
                <a16:creationId xmlns:a16="http://schemas.microsoft.com/office/drawing/2014/main" id="{BF6A118E-A1DE-40A6-B569-57275E8DC99D}"/>
              </a:ext>
            </a:extLst>
          </p:cNvPr>
          <p:cNvSpPr/>
          <p:nvPr/>
        </p:nvSpPr>
        <p:spPr>
          <a:xfrm>
            <a:off x="9595051" y="234003"/>
            <a:ext cx="2448272" cy="2160240"/>
          </a:xfrm>
          <a:prstGeom prst="star7">
            <a:avLst/>
          </a:prstGeom>
          <a:solidFill>
            <a:srgbClr val="193E72"/>
          </a:solidFill>
          <a:ln>
            <a:solidFill>
              <a:srgbClr val="2EA9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C37F332-72E7-493B-9F7A-3B9D241DC21C}"/>
              </a:ext>
            </a:extLst>
          </p:cNvPr>
          <p:cNvSpPr txBox="1"/>
          <p:nvPr/>
        </p:nvSpPr>
        <p:spPr>
          <a:xfrm>
            <a:off x="10040052" y="820798"/>
            <a:ext cx="1584176" cy="1077218"/>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Everything you include should support one or more of these</a:t>
            </a:r>
          </a:p>
        </p:txBody>
      </p:sp>
    </p:spTree>
    <p:extLst>
      <p:ext uri="{BB962C8B-B14F-4D97-AF65-F5344CB8AC3E}">
        <p14:creationId xmlns:p14="http://schemas.microsoft.com/office/powerpoint/2010/main" val="54896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IHR RSS_Google_Slides_16_9_Lato (1).potx" id="{3A801AD4-7804-4470-81EF-AC2C70F3CC6A}" vid="{72C78376-9088-40A0-8BD3-096F13A9D1B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8C73FCDF03F44AADF30873CDD8B188" ma:contentTypeVersion="18" ma:contentTypeDescription="Create a new document." ma:contentTypeScope="" ma:versionID="bfd24ef97135bac3ea4bead77f67fb2d">
  <xsd:schema xmlns:xsd="http://www.w3.org/2001/XMLSchema" xmlns:xs="http://www.w3.org/2001/XMLSchema" xmlns:p="http://schemas.microsoft.com/office/2006/metadata/properties" xmlns:ns2="cbeceafd-bdf9-4ffd-b8ae-7a3f4107f82b" xmlns:ns3="152cc7e3-10f0-48ad-9c9d-234211467b50" targetNamespace="http://schemas.microsoft.com/office/2006/metadata/properties" ma:root="true" ma:fieldsID="baebe1811708cd1c111434469e05c1c1" ns2:_="" ns3:_="">
    <xsd:import namespace="cbeceafd-bdf9-4ffd-b8ae-7a3f4107f82b"/>
    <xsd:import namespace="152cc7e3-10f0-48ad-9c9d-234211467b5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eceafd-bdf9-4ffd-b8ae-7a3f4107f8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2cc7e3-10f0-48ad-9c9d-234211467b5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51c43d4-7b56-41c4-88ea-53574508b28f}" ma:internalName="TaxCatchAll" ma:showField="CatchAllData" ma:web="152cc7e3-10f0-48ad-9c9d-234211467b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52cc7e3-10f0-48ad-9c9d-234211467b50" xsi:nil="true"/>
    <lcf76f155ced4ddcb4097134ff3c332f xmlns="cbeceafd-bdf9-4ffd-b8ae-7a3f4107f82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03D7699-DFBD-4E00-BF0B-0836DE5F3CEC}"/>
</file>

<file path=customXml/itemProps2.xml><?xml version="1.0" encoding="utf-8"?>
<ds:datastoreItem xmlns:ds="http://schemas.openxmlformats.org/officeDocument/2006/customXml" ds:itemID="{F66086A0-D726-4B8C-A3D5-5318B8B3CF6A}"/>
</file>

<file path=customXml/itemProps3.xml><?xml version="1.0" encoding="utf-8"?>
<ds:datastoreItem xmlns:ds="http://schemas.openxmlformats.org/officeDocument/2006/customXml" ds:itemID="{5338AA7E-629E-4730-B7DA-4A9D2AAEBA76}"/>
</file>

<file path=docProps/app.xml><?xml version="1.0" encoding="utf-8"?>
<Properties xmlns="http://schemas.openxmlformats.org/officeDocument/2006/extended-properties" xmlns:vt="http://schemas.openxmlformats.org/officeDocument/2006/docPropsVTypes">
  <Template/>
  <TotalTime>882</TotalTime>
  <Words>6744</Words>
  <Application>Microsoft Office PowerPoint</Application>
  <PresentationFormat>Widescreen</PresentationFormat>
  <Paragraphs>727</Paragraphs>
  <Slides>86</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86</vt:i4>
      </vt:variant>
    </vt:vector>
  </HeadingPairs>
  <TitlesOfParts>
    <vt:vector size="90" baseType="lpstr">
      <vt:lpstr>Arial</vt:lpstr>
      <vt:lpstr>Courier New</vt:lpstr>
      <vt:lpstr>Wingdings</vt:lpstr>
      <vt:lpstr>Custom Design</vt:lpstr>
      <vt:lpstr>  Writng Sucessful Funding Appilcations (inculding fellwships)    </vt:lpstr>
      <vt:lpstr>  Writing Successful Funding Applications (including Fellowships)    </vt:lpstr>
      <vt:lpstr>PowerPoint Presentation</vt:lpstr>
      <vt:lpstr>PowerPoint Presentation</vt:lpstr>
      <vt:lpstr>What To Consider  (1) WHO ARE YOU WRITING FOR?</vt:lpstr>
      <vt:lpstr>PowerPoint Presentation</vt:lpstr>
      <vt:lpstr>What To Consider  (2) WHAT DO THEY WANT?</vt:lpstr>
      <vt:lpstr>PowerPoint Presentation</vt:lpstr>
      <vt:lpstr>PowerPoint Presentation</vt:lpstr>
      <vt:lpstr>PowerPoint Presentation</vt:lpstr>
      <vt:lpstr>PowerPoint Presentation</vt:lpstr>
      <vt:lpstr>A funding application, like a picture …</vt:lpstr>
      <vt:lpstr>PowerPoint Presentation</vt:lpstr>
      <vt:lpstr>PowerPoint Presentation</vt:lpstr>
      <vt:lpstr>PowerPoint Presentation</vt:lpstr>
      <vt:lpstr>PowerPoint Presentation</vt:lpstr>
      <vt:lpstr>PowerPoint Presentation</vt:lpstr>
      <vt:lpstr>What Makes a Good Research Funding Application?  (1) SUBSTANCE</vt:lpstr>
      <vt:lpstr>SUBSTANCE: [Projects &amp; fellowships with projects] What is a Good Research Question?</vt:lpstr>
      <vt:lpstr>PowerPoint Presentation</vt:lpstr>
      <vt:lpstr>PowerPoint Presentation</vt:lpstr>
      <vt:lpstr>PowerPoint Presentation</vt:lpstr>
      <vt:lpstr>SUBSTANCE: Are You/ Your Host Organisation/ Your Team Credible Applicants?</vt:lpstr>
      <vt:lpstr>You: The Narrative CV</vt:lpstr>
      <vt:lpstr>[Fellowships] Your Training Plan</vt:lpstr>
      <vt:lpstr>PowerPoint Presentation</vt:lpstr>
      <vt:lpstr>PowerPoint Presentation</vt:lpstr>
      <vt:lpstr>[Fellowships] What Makes a Good Research Supervisor/Mentor?</vt:lpstr>
      <vt:lpstr> [Fellowships] Supervisor/Mentors - A Good Fit for You</vt:lpstr>
      <vt:lpstr>PowerPoint Presentation</vt:lpstr>
      <vt:lpstr>What Makes a Good Research Funding Application?  (2) SYMMETRY</vt:lpstr>
      <vt:lpstr>PowerPoint Presentation</vt:lpstr>
      <vt:lpstr>PowerPoint Presentation</vt:lpstr>
      <vt:lpstr>PowerPoint Presentation</vt:lpstr>
      <vt:lpstr>What Makes a Good Research Funding Application?  (3) STORY</vt:lpstr>
      <vt:lpstr>PowerPoint Presentation</vt:lpstr>
      <vt:lpstr>PowerPoint Presentation</vt:lpstr>
      <vt:lpstr>PowerPoint Presentation</vt:lpstr>
      <vt:lpstr>PowerPoint Presentation</vt:lpstr>
      <vt:lpstr>PowerPoint Presentation</vt:lpstr>
      <vt:lpstr>PowerPoint Presentation</vt:lpstr>
      <vt:lpstr>What Makes a Good Research Funding Application?  (4) STYLE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EASY WINS: Assessment Criteria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Sophie Hyndman</cp:lastModifiedBy>
  <cp:revision>55</cp:revision>
  <dcterms:created xsi:type="dcterms:W3CDTF">2019-02-07T15:31:28Z</dcterms:created>
  <dcterms:modified xsi:type="dcterms:W3CDTF">2025-11-01T19:04:22Z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0x010100708C73FCDF03F44AADF30873CDD8B188</vt:lpwstr>
  </property>
</Properties>
</file>