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0"/>
  </p:notesMasterIdLst>
  <p:sldIdLst>
    <p:sldId id="257" r:id="rId7"/>
    <p:sldId id="917" r:id="rId8"/>
    <p:sldId id="903" r:id="rId9"/>
    <p:sldId id="689" r:id="rId10"/>
    <p:sldId id="258" r:id="rId11"/>
    <p:sldId id="904" r:id="rId12"/>
    <p:sldId id="692" r:id="rId13"/>
    <p:sldId id="906" r:id="rId14"/>
    <p:sldId id="918" r:id="rId15"/>
    <p:sldId id="910" r:id="rId16"/>
    <p:sldId id="911" r:id="rId17"/>
    <p:sldId id="912" r:id="rId18"/>
    <p:sldId id="9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5A0"/>
    <a:srgbClr val="DDEBF7"/>
    <a:srgbClr val="50B3B8"/>
    <a:srgbClr val="9B7EB4"/>
    <a:srgbClr val="275C5F"/>
    <a:srgbClr val="0F0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B4821-FB1F-E648-B68E-307E30AEAD59}" v="243" dt="2025-11-04T10:13:48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4" autoAdjust="0"/>
    <p:restoredTop sz="96327"/>
  </p:normalViewPr>
  <p:slideViewPr>
    <p:cSldViewPr snapToGrid="0">
      <p:cViewPr varScale="1">
        <p:scale>
          <a:sx n="124" d="100"/>
          <a:sy n="124" d="100"/>
        </p:scale>
        <p:origin x="31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gner Silva-Ribeiro" userId="90fc3e51-c5ca-4645-8dfa-bf61ce052c52" providerId="ADAL" clId="{F7884177-B444-5F20-96C3-B37F83CA81BA}"/>
    <pc:docChg chg="modSld">
      <pc:chgData name="Wagner Silva-Ribeiro" userId="90fc3e51-c5ca-4645-8dfa-bf61ce052c52" providerId="ADAL" clId="{F7884177-B444-5F20-96C3-B37F83CA81BA}" dt="2025-11-11T15:23:47.354" v="0" actId="20577"/>
      <pc:docMkLst>
        <pc:docMk/>
      </pc:docMkLst>
      <pc:sldChg chg="modSp mod">
        <pc:chgData name="Wagner Silva-Ribeiro" userId="90fc3e51-c5ca-4645-8dfa-bf61ce052c52" providerId="ADAL" clId="{F7884177-B444-5F20-96C3-B37F83CA81BA}" dt="2025-11-11T15:23:47.354" v="0" actId="20577"/>
        <pc:sldMkLst>
          <pc:docMk/>
          <pc:sldMk cId="3194789973" sldId="257"/>
        </pc:sldMkLst>
        <pc:spChg chg="mod">
          <ac:chgData name="Wagner Silva-Ribeiro" userId="90fc3e51-c5ca-4645-8dfa-bf61ce052c52" providerId="ADAL" clId="{F7884177-B444-5F20-96C3-B37F83CA81BA}" dt="2025-11-11T15:23:47.354" v="0" actId="20577"/>
          <ac:spMkLst>
            <pc:docMk/>
            <pc:sldMk cId="3194789973" sldId="257"/>
            <ac:spMk id="8" creationId="{CAAE88DC-C69F-B395-1E89-69E86D1626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8249C-4AA2-054C-B92F-01E2CC40AEE8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98BBB-291A-EB4D-A747-1491C8BB3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82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7177E-7DF0-8FA4-D45E-414E7C702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E837D8-BB78-C733-3AE4-FEA80E566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19D51A-AE62-D5BC-AB5D-0CD13D156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B6FE9-9CE9-A429-6224-5FD980FC4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1A960-DF6C-174E-A2CD-7C73C06133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2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388E-779E-1D13-BE77-F03B78C80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4EA14-2FEA-37C3-9223-9CB456D0E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A3E82-6664-18AC-7DC1-DEA57FFA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A94-194F-486C-8C7D-F1CFF6CF92C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2A172-43A8-F524-D2E5-82EC729B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B950-B7F8-0C86-AB67-16208E21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FDD2-41F0-49A4-AE66-DE8EB8D2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2B7C-65DA-C209-6E3F-6E3A5BAC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A8ECF-8358-96AA-4AE8-D349DF53E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6811C-76AA-4EDA-AF76-CA25F780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A94-194F-486C-8C7D-F1CFF6CF92C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C7FB4-B26A-99F3-F7CA-0E424ED5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73A38-9277-B167-1D16-56B13D5F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FDD2-41F0-49A4-AE66-DE8EB8D2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4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C2B4B-C4B3-F90E-3F69-288B730DE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C7D33-4F2C-161C-207A-734517E2D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F1AD5-46AC-C720-D985-F99F51C0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A94-194F-486C-8C7D-F1CFF6CF92C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930AF-24D3-B323-4DB1-38B659AC5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67CCD-527C-5470-4BF4-51B6516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FDD2-41F0-49A4-AE66-DE8EB8D2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7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9107-A3A0-8A4A-9F64-8C428DB12B27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CBB2-163F-7F4C-AD50-71E6B0BD52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>
            <a:lum bright="64000" contrast="-58000"/>
            <a:grayscl/>
          </a:blip>
          <a:srcRect/>
          <a:stretch>
            <a:fillRect/>
          </a:stretch>
        </p:blipFill>
        <p:spPr bwMode="auto">
          <a:xfrm>
            <a:off x="9042400" y="4906969"/>
            <a:ext cx="31496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20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9107-A3A0-8A4A-9F64-8C428DB12B27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CBB2-163F-7F4C-AD50-71E6B0BD5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5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9107-A3A0-8A4A-9F64-8C428DB12B27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CBB2-163F-7F4C-AD50-71E6B0BD5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66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9107-A3A0-8A4A-9F64-8C428DB12B27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CBB2-163F-7F4C-AD50-71E6B0BD5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9107-A3A0-8A4A-9F64-8C428DB12B27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CBB2-163F-7F4C-AD50-71E6B0BD5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51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9107-A3A0-8A4A-9F64-8C428DB12B27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CBB2-163F-7F4C-AD50-71E6B0BD5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9107-A3A0-8A4A-9F64-8C428DB12B27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CBB2-163F-7F4C-AD50-71E6B0BD5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20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9107-A3A0-8A4A-9F64-8C428DB12B27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CBB2-163F-7F4C-AD50-71E6B0BD5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C13E-1373-4591-6449-724290C2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0B63-FF0B-2139-240C-996D6316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30F7-F76D-6A53-F833-A8D644E7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A94-194F-486C-8C7D-F1CFF6CF92C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CDB90-26D3-62DB-E7A3-8B05203E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4642-5A9A-3486-F30B-16B853E6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FDD2-41F0-49A4-AE66-DE8EB8D2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40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9107-A3A0-8A4A-9F64-8C428DB12B27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CBB2-163F-7F4C-AD50-71E6B0BD5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6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9107-A3A0-8A4A-9F64-8C428DB12B27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CBB2-163F-7F4C-AD50-71E6B0BD5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8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3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9107-A3A0-8A4A-9F64-8C428DB12B27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CBB2-163F-7F4C-AD50-71E6B0BD5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32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0E48-B248-4468-B339-52F78E67AE4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93B-F0B3-42DD-8CA1-54585097E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16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0E48-B248-4468-B339-52F78E67AE4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93B-F0B3-42DD-8CA1-54585097E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092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0E48-B248-4468-B339-52F78E67AE4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93B-F0B3-42DD-8CA1-54585097E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350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0E48-B248-4468-B339-52F78E67AE4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93B-F0B3-42DD-8CA1-54585097E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769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0E48-B248-4468-B339-52F78E67AE4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93B-F0B3-42DD-8CA1-54585097E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10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0E48-B248-4468-B339-52F78E67AE4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93B-F0B3-42DD-8CA1-54585097E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55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0E48-B248-4468-B339-52F78E67AE4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93B-F0B3-42DD-8CA1-54585097E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42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AE4B-A040-B6B3-1DE6-55A679DE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81D90-8760-1766-F571-E7B9FF29F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37BA8-C48D-2555-ECBF-70AE9F78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A94-194F-486C-8C7D-F1CFF6CF92C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D6624-0395-69E1-362B-CF205A76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90140-56F8-3B90-49CF-9EACB2B9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FDD2-41F0-49A4-AE66-DE8EB8D2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59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0E48-B248-4468-B339-52F78E67AE4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93B-F0B3-42DD-8CA1-54585097E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50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0E48-B248-4468-B339-52F78E67AE4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93B-F0B3-42DD-8CA1-54585097E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11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0E48-B248-4468-B339-52F78E67AE4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93B-F0B3-42DD-8CA1-54585097E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96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0E48-B248-4468-B339-52F78E67AE4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9193B-F0B3-42DD-8CA1-54585097E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0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41DA-6F47-BBA4-DD15-F3834526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1F556-BE33-7FA2-EB43-E9E6FE4C1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0A214-D27C-214D-8452-50F8E20D1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DAD1A-B20A-7157-B828-F8E31DCE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A94-194F-486C-8C7D-F1CFF6CF92C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590D5-1DEE-35BA-A9C7-0D661430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DB274-D70D-B728-26C9-5FDEE183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FDD2-41F0-49A4-AE66-DE8EB8D2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6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66CF-7EA3-4BC1-44CB-D356B38D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FDD37-78EB-3553-7A63-43DBC991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F4206-450B-FA99-430C-CA172A775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781BB-5AA2-97A2-EBA9-A3081D405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865B4-70CC-92D3-6B5B-8CC10EC00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5130C1-4D27-AB9A-7171-663722A0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A94-194F-486C-8C7D-F1CFF6CF92C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CC814-19C9-5679-F43E-1FB1FDE1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C01F5-8AEA-A219-7F29-FD1BBA59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FDD2-41F0-49A4-AE66-DE8EB8D2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8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DBF-6916-1376-361C-248ACA4F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D6BC6-1DE0-253A-E134-272953F5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A94-194F-486C-8C7D-F1CFF6CF92C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70DAD-E89D-EBAB-4B5F-F61399DB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53E1F-E519-526C-EF95-B24575CA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FDD2-41F0-49A4-AE66-DE8EB8D2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37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859EC-5BCB-FB45-C990-DB62388A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A94-194F-486C-8C7D-F1CFF6CF92C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94B66-70EF-0703-60A9-BA17E76D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9BC4B-92F4-ECFD-CF92-4B0E9E2F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FDD2-41F0-49A4-AE66-DE8EB8D2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69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6A68-CFFB-C991-76F6-3325A169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E8EBD-B3F3-4F2F-EDEF-5800898D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F3704-4F3B-9CF9-3197-CCDEA0232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9992A-18CE-49F6-A237-6E9930D8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A94-194F-486C-8C7D-F1CFF6CF92C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42AD1-49DC-24BA-0386-1C15DCCA5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3C9FE-2B43-4306-44D9-BE6EF626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FDD2-41F0-49A4-AE66-DE8EB8D2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28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EFC7-6010-F93E-1097-DBFDCC87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7C1F8-5885-CBC3-92FA-82B0BCD69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EEAA0-D0C1-1CCD-B109-7FC087D70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7F08A-6B7E-92C2-C55F-BC5DB8E8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9A94-194F-486C-8C7D-F1CFF6CF92C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5F982-428D-DAAA-EE33-3C61EF86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C321F-5868-ECA4-60DE-E7E20949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9FDD2-41F0-49A4-AE66-DE8EB8D2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7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D77F66-CE1A-A571-E4BD-39DC0D00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3F19C-D153-D55F-2885-BB4F437F0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AF300-9B7E-4768-9F8C-E574252D6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9A94-194F-486C-8C7D-F1CFF6CF92CB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0C3D9-2A1A-6183-12A8-FC5FB45CB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65735-D146-2A05-D2C5-5EA59D5E6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9FDD2-41F0-49A4-AE66-DE8EB8D24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48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9107-A3A0-8A4A-9F64-8C428DB12B27}" type="datetimeFigureOut">
              <a:rPr lang="en-US" smtClean="0"/>
              <a:pPr/>
              <a:t>11/11/25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CBB2-163F-7F4C-AD50-71E6B0BD52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5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0E48-B248-4468-B339-52F78E67AE4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193B-F0B3-42DD-8CA1-54585097E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7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.Silva-Ribeiro@lse.ac.u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hyperlink" Target="https://www.ncbi.nlm.nih.gov/pubmedhealth/PMHT0029906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-cpec-lse-logos – Resources to support community and institutional  Long-Term Care responses to COVID-19">
            <a:extLst>
              <a:ext uri="{FF2B5EF4-FFF2-40B4-BE49-F238E27FC236}">
                <a16:creationId xmlns:a16="http://schemas.microsoft.com/office/drawing/2014/main" id="{CAC43652-5A11-AA52-84ED-6D8809EFD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901" y="6281518"/>
            <a:ext cx="1866023" cy="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438AA7-D0FC-7D02-F314-2C3A81E8895A}"/>
              </a:ext>
            </a:extLst>
          </p:cNvPr>
          <p:cNvGrpSpPr/>
          <p:nvPr/>
        </p:nvGrpSpPr>
        <p:grpSpPr>
          <a:xfrm>
            <a:off x="988" y="0"/>
            <a:ext cx="10159014" cy="6858000"/>
            <a:chOff x="988" y="0"/>
            <a:chExt cx="1015901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CD3930-D3C2-24CA-91FA-63986DC4F301}"/>
                </a:ext>
              </a:extLst>
            </p:cNvPr>
            <p:cNvSpPr/>
            <p:nvPr/>
          </p:nvSpPr>
          <p:spPr>
            <a:xfrm>
              <a:off x="988" y="0"/>
              <a:ext cx="7208668" cy="6858000"/>
            </a:xfrm>
            <a:prstGeom prst="rect">
              <a:avLst/>
            </a:prstGeom>
            <a:solidFill>
              <a:srgbClr val="50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27B0E973-D421-7B7D-9D04-34C7104B3990}"/>
                </a:ext>
              </a:extLst>
            </p:cNvPr>
            <p:cNvSpPr/>
            <p:nvPr/>
          </p:nvSpPr>
          <p:spPr>
            <a:xfrm flipV="1">
              <a:off x="7209656" y="0"/>
              <a:ext cx="2950346" cy="6858000"/>
            </a:xfrm>
            <a:prstGeom prst="rtTriangle">
              <a:avLst/>
            </a:prstGeom>
            <a:solidFill>
              <a:srgbClr val="50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C7B1CF9-E927-71AA-2072-63234879C08A}"/>
              </a:ext>
            </a:extLst>
          </p:cNvPr>
          <p:cNvSpPr txBox="1"/>
          <p:nvPr/>
        </p:nvSpPr>
        <p:spPr>
          <a:xfrm>
            <a:off x="149403" y="472016"/>
            <a:ext cx="9182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Paradigm shifts in evidence synthesis: From static unidimensional evidence synthesis ecosystems to a dynamic multidimensional ecosystem of evidence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AE88DC-C69F-B395-1E89-69E86D1626A7}"/>
              </a:ext>
            </a:extLst>
          </p:cNvPr>
          <p:cNvSpPr/>
          <p:nvPr/>
        </p:nvSpPr>
        <p:spPr>
          <a:xfrm>
            <a:off x="408672" y="3720602"/>
            <a:ext cx="6800984" cy="645480"/>
          </a:xfrm>
          <a:prstGeom prst="rect">
            <a:avLst/>
          </a:prstGeom>
          <a:solidFill>
            <a:srgbClr val="275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noProof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Mental Health Research Incubator Gathering – 4 November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69E3BB-73A1-D26B-48C8-2E9E0F1BDAB6}"/>
              </a:ext>
            </a:extLst>
          </p:cNvPr>
          <p:cNvSpPr/>
          <p:nvPr/>
        </p:nvSpPr>
        <p:spPr>
          <a:xfrm>
            <a:off x="239697" y="4143768"/>
            <a:ext cx="6676008" cy="499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64D20-8907-27C9-6838-64B6AB6D4DD7}"/>
              </a:ext>
            </a:extLst>
          </p:cNvPr>
          <p:cNvSpPr txBox="1">
            <a:spLocks/>
          </p:cNvSpPr>
          <p:nvPr/>
        </p:nvSpPr>
        <p:spPr>
          <a:xfrm>
            <a:off x="8831928" y="3294503"/>
            <a:ext cx="2951400" cy="14976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kern="1200" baseline="0">
                <a:solidFill>
                  <a:srgbClr val="FF0000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Wagner Silva-Ribeiro</a:t>
            </a:r>
          </a:p>
          <a:p>
            <a:pPr algn="just">
              <a:spcBef>
                <a:spcPts val="0"/>
              </a:spcBef>
            </a:pPr>
            <a:endParaRPr lang="en-GB" sz="1200" dirty="0"/>
          </a:p>
          <a:p>
            <a:pPr algn="just">
              <a:spcBef>
                <a:spcPts val="0"/>
              </a:spcBef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Care Policy and Evaluation Centre</a:t>
            </a:r>
          </a:p>
          <a:p>
            <a:pPr algn="just">
              <a:spcBef>
                <a:spcPts val="0"/>
              </a:spcBef>
            </a:pPr>
            <a:r>
              <a:rPr lang="en-GB" sz="1200" dirty="0">
                <a:solidFill>
                  <a:srgbClr val="C00000"/>
                </a:solidFill>
              </a:rPr>
              <a:t>London School of Economics and Political Science</a:t>
            </a:r>
          </a:p>
          <a:p>
            <a:pPr algn="just">
              <a:spcBef>
                <a:spcPts val="0"/>
              </a:spcBef>
            </a:pPr>
            <a:r>
              <a:rPr lang="en-GB" sz="1200" dirty="0">
                <a:solidFill>
                  <a:schemeClr val="bg1">
                    <a:lumMod val="85000"/>
                  </a:schemeClr>
                </a:solidFill>
                <a:hlinkClick r:id="rId3"/>
              </a:rPr>
              <a:t>W.Silva-Ribeiro@lse.ac.uk</a:t>
            </a:r>
            <a:endParaRPr lang="en-GB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764136-B204-E9AE-14F9-443CD2BBB916}"/>
              </a:ext>
            </a:extLst>
          </p:cNvPr>
          <p:cNvCxnSpPr/>
          <p:nvPr/>
        </p:nvCxnSpPr>
        <p:spPr>
          <a:xfrm>
            <a:off x="8839793" y="4635127"/>
            <a:ext cx="285040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323B449-0B6D-C044-17BF-B5E2540A6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225" y="4792180"/>
            <a:ext cx="2074777" cy="16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8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38EE3-D916-FA19-1919-A3D9ED757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-cpec-lse-logos – Resources to support community and institutional  Long-Term Care responses to COVID-19">
            <a:extLst>
              <a:ext uri="{FF2B5EF4-FFF2-40B4-BE49-F238E27FC236}">
                <a16:creationId xmlns:a16="http://schemas.microsoft.com/office/drawing/2014/main" id="{69EAE622-C20E-1119-0273-8CA77E92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2" y="6254885"/>
            <a:ext cx="1866023" cy="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36DC69-DCC2-AE59-A3B2-0FB23E3D1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84001"/>
              </p:ext>
            </p:extLst>
          </p:nvPr>
        </p:nvGraphicFramePr>
        <p:xfrm>
          <a:off x="522266" y="939666"/>
          <a:ext cx="7237434" cy="552731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31441">
                  <a:extLst>
                    <a:ext uri="{9D8B030D-6E8A-4147-A177-3AD203B41FA5}">
                      <a16:colId xmlns:a16="http://schemas.microsoft.com/office/drawing/2014/main" val="220559240"/>
                    </a:ext>
                  </a:extLst>
                </a:gridCol>
                <a:gridCol w="4705993">
                  <a:extLst>
                    <a:ext uri="{9D8B030D-6E8A-4147-A177-3AD203B41FA5}">
                      <a16:colId xmlns:a16="http://schemas.microsoft.com/office/drawing/2014/main" val="2089350217"/>
                    </a:ext>
                  </a:extLst>
                </a:gridCol>
              </a:tblGrid>
              <a:tr h="8458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Medline search: RCTs on psychotherapy for child and adolescent depression</a:t>
                      </a:r>
                      <a:endParaRPr lang="en-GB" sz="1600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03269"/>
                  </a:ext>
                </a:extLst>
              </a:tr>
              <a:tr h="798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24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Year</a:t>
                      </a:r>
                      <a:endParaRPr lang="en-GB" sz="1600" b="1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Number of new references</a:t>
                      </a:r>
                      <a:endParaRPr lang="en-GB" sz="2000" b="1" kern="1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97066"/>
                  </a:ext>
                </a:extLst>
              </a:tr>
              <a:tr h="762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2021 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89069" marR="89069" marT="44534" marB="44534" anchor="ctr"/>
                </a:tc>
                <a:extLst>
                  <a:ext uri="{0D108BD9-81ED-4DB2-BD59-A6C34878D82A}">
                    <a16:rowId xmlns:a16="http://schemas.microsoft.com/office/drawing/2014/main" val="3436966585"/>
                  </a:ext>
                </a:extLst>
              </a:tr>
              <a:tr h="747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2022 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89069" marR="89069" marT="44534" marB="44534" anchor="ctr"/>
                </a:tc>
                <a:extLst>
                  <a:ext uri="{0D108BD9-81ED-4DB2-BD59-A6C34878D82A}">
                    <a16:rowId xmlns:a16="http://schemas.microsoft.com/office/drawing/2014/main" val="2161487076"/>
                  </a:ext>
                </a:extLst>
              </a:tr>
              <a:tr h="758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89069" marR="89069" marT="44534" marB="44534" anchor="ctr"/>
                </a:tc>
                <a:extLst>
                  <a:ext uri="{0D108BD9-81ED-4DB2-BD59-A6C34878D82A}">
                    <a16:rowId xmlns:a16="http://schemas.microsoft.com/office/drawing/2014/main" val="496696545"/>
                  </a:ext>
                </a:extLst>
              </a:tr>
              <a:tr h="758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24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2024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89069" marR="89069" marT="44534" marB="44534" anchor="ctr"/>
                </a:tc>
                <a:extLst>
                  <a:ext uri="{0D108BD9-81ED-4DB2-BD59-A6C34878D82A}">
                    <a16:rowId xmlns:a16="http://schemas.microsoft.com/office/drawing/2014/main" val="266198612"/>
                  </a:ext>
                </a:extLst>
              </a:tr>
              <a:tr h="7587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97FD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</a:rPr>
                        <a:t>2025</a:t>
                      </a:r>
                      <a:endParaRPr kumimoji="0" lang="en-GB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297FD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89069" marR="89069" marT="44534" marB="44534" anchor="ctr"/>
                </a:tc>
                <a:extLst>
                  <a:ext uri="{0D108BD9-81ED-4DB2-BD59-A6C34878D82A}">
                    <a16:rowId xmlns:a16="http://schemas.microsoft.com/office/drawing/2014/main" val="92912364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015945-A1D7-BA63-892E-40E12CB2DEC4}"/>
              </a:ext>
            </a:extLst>
          </p:cNvPr>
          <p:cNvSpPr txBox="1"/>
          <p:nvPr/>
        </p:nvSpPr>
        <p:spPr>
          <a:xfrm>
            <a:off x="8251811" y="2794000"/>
            <a:ext cx="3417923" cy="1015663"/>
          </a:xfrm>
          <a:prstGeom prst="rect">
            <a:avLst/>
          </a:prstGeom>
          <a:solidFill>
            <a:srgbClr val="FFC000">
              <a:alpha val="30465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3F55A0"/>
                </a:solidFill>
              </a:rPr>
              <a:t>Proposed solutions: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3F55A0"/>
                </a:solidFill>
              </a:rPr>
              <a:t>New statistical approaches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3F55A0"/>
                </a:solidFill>
              </a:rPr>
              <a:t>Living systematic reviews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D1779-52B9-E5B4-8B3E-28F9D878822C}"/>
              </a:ext>
            </a:extLst>
          </p:cNvPr>
          <p:cNvSpPr txBox="1"/>
          <p:nvPr/>
        </p:nvSpPr>
        <p:spPr>
          <a:xfrm>
            <a:off x="672737" y="206354"/>
            <a:ext cx="3010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Obsolescence</a:t>
            </a:r>
          </a:p>
        </p:txBody>
      </p:sp>
    </p:spTree>
    <p:extLst>
      <p:ext uri="{BB962C8B-B14F-4D97-AF65-F5344CB8AC3E}">
        <p14:creationId xmlns:p14="http://schemas.microsoft.com/office/powerpoint/2010/main" val="315070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74236-2AC6-C4D6-1DD5-915E0FB68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-cpec-lse-logos – Resources to support community and institutional  Long-Term Care responses to COVID-19">
            <a:extLst>
              <a:ext uri="{FF2B5EF4-FFF2-40B4-BE49-F238E27FC236}">
                <a16:creationId xmlns:a16="http://schemas.microsoft.com/office/drawing/2014/main" id="{9D5CA646-72AC-E207-A987-7044FC70B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2" y="6254885"/>
            <a:ext cx="1866023" cy="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9D336-6473-CD4C-2040-CBCF90FBA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6" y="938265"/>
            <a:ext cx="9627001" cy="5641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4ADFCA-5774-1814-5409-C1D5F8F1BC9D}"/>
              </a:ext>
            </a:extLst>
          </p:cNvPr>
          <p:cNvSpPr txBox="1"/>
          <p:nvPr/>
        </p:nvSpPr>
        <p:spPr>
          <a:xfrm>
            <a:off x="1264966" y="6183921"/>
            <a:ext cx="40799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>
                <a:hlinkClick r:id="rId4"/>
              </a:rPr>
              <a:t>https://www.ncbi.nlm.nih.gov/pubmedhealth/PMHT0029906/</a:t>
            </a:r>
            <a:r>
              <a:rPr lang="en-US" sz="105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953EC-BE0E-1BC1-39A9-B193EE63F2DC}"/>
              </a:ext>
            </a:extLst>
          </p:cNvPr>
          <p:cNvSpPr txBox="1"/>
          <p:nvPr/>
        </p:nvSpPr>
        <p:spPr>
          <a:xfrm>
            <a:off x="8251811" y="2794000"/>
            <a:ext cx="3898824" cy="1015663"/>
          </a:xfrm>
          <a:prstGeom prst="rect">
            <a:avLst/>
          </a:prstGeom>
          <a:solidFill>
            <a:srgbClr val="FFC000">
              <a:alpha val="30465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3F55A0"/>
                </a:solidFill>
              </a:rPr>
              <a:t>Proposed solutions: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3F55A0"/>
                </a:solidFill>
              </a:rPr>
              <a:t>MARD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3F55A0"/>
                </a:solidFill>
              </a:rPr>
              <a:t>Ecosystem/universe of 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DE114-416A-204A-343D-0804E3B14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825" y="4044950"/>
            <a:ext cx="3124200" cy="138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F6F533-7DEA-4B80-AD1A-20222A974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725" y="5391150"/>
            <a:ext cx="3035300" cy="139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B99D85-770F-6364-B39D-513AD75F55DF}"/>
              </a:ext>
            </a:extLst>
          </p:cNvPr>
          <p:cNvSpPr txBox="1"/>
          <p:nvPr/>
        </p:nvSpPr>
        <p:spPr>
          <a:xfrm>
            <a:off x="672737" y="206354"/>
            <a:ext cx="3703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Scope narrowness</a:t>
            </a:r>
          </a:p>
        </p:txBody>
      </p:sp>
    </p:spTree>
    <p:extLst>
      <p:ext uri="{BB962C8B-B14F-4D97-AF65-F5344CB8AC3E}">
        <p14:creationId xmlns:p14="http://schemas.microsoft.com/office/powerpoint/2010/main" val="332673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9102F1-090D-325E-41F5-54DFCE57A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2B76A86C-8A9E-4930-B5F9-A204F455E0EE}"/>
              </a:ext>
            </a:extLst>
          </p:cNvPr>
          <p:cNvGrpSpPr/>
          <p:nvPr/>
        </p:nvGrpSpPr>
        <p:grpSpPr>
          <a:xfrm>
            <a:off x="2279576" y="188640"/>
            <a:ext cx="7992888" cy="6480720"/>
            <a:chOff x="2279576" y="188640"/>
            <a:chExt cx="7992888" cy="64807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37C0B2F-4070-79AD-CA54-90C1D9312D3A}"/>
                </a:ext>
              </a:extLst>
            </p:cNvPr>
            <p:cNvSpPr/>
            <p:nvPr/>
          </p:nvSpPr>
          <p:spPr>
            <a:xfrm>
              <a:off x="2279576" y="188640"/>
              <a:ext cx="7992888" cy="6480720"/>
            </a:xfrm>
            <a:prstGeom prst="ellipse">
              <a:avLst/>
            </a:prstGeom>
            <a:gradFill flip="none" rotWithShape="1">
              <a:gsLst>
                <a:gs pos="58000">
                  <a:schemeClr val="tx2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D55B0A66-2BA7-1D2E-CB65-E570F8967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651" y="1912138"/>
              <a:ext cx="2022001" cy="201306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C5D57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0" name="AutoShape 8">
              <a:extLst>
                <a:ext uri="{FF2B5EF4-FFF2-40B4-BE49-F238E27FC236}">
                  <a16:creationId xmlns:a16="http://schemas.microsoft.com/office/drawing/2014/main" id="{702DDF60-B531-D556-82FD-00CDD3BD1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672" y="3866107"/>
              <a:ext cx="543680" cy="54174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C5D57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4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70691A41-E88D-338E-33A7-73B0D6DE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672" y="1415950"/>
              <a:ext cx="543680" cy="54297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C5D57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4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AE0E8E35-585B-8F56-902F-B2189D05C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992" y="1726221"/>
              <a:ext cx="543680" cy="54174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C5D57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4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6A43CB2C-7E8F-1891-836C-0A7593641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5787" y="3645717"/>
              <a:ext cx="2020779" cy="201306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70BF41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961ECC49-BEC8-9934-82F0-3A9EB58C9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144" y="3531212"/>
              <a:ext cx="543680" cy="54174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70BF41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4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DF5DBBEE-7ADC-22D7-3530-8C7DE11A2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186" y="4929894"/>
              <a:ext cx="543680" cy="542975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70BF41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4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6" name="AutoShape 14">
              <a:extLst>
                <a:ext uri="{FF2B5EF4-FFF2-40B4-BE49-F238E27FC236}">
                  <a16:creationId xmlns:a16="http://schemas.microsoft.com/office/drawing/2014/main" id="{5041EAB7-B395-BF87-CE38-2F4A5E520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462" y="5118274"/>
              <a:ext cx="543680" cy="54297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70BF41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4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E3FFA268-1E43-1562-4920-776CA2D17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518" y="1350695"/>
              <a:ext cx="2020779" cy="20143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DE6A10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8" name="AutoShape 16">
              <a:extLst>
                <a:ext uri="{FF2B5EF4-FFF2-40B4-BE49-F238E27FC236}">
                  <a16:creationId xmlns:a16="http://schemas.microsoft.com/office/drawing/2014/main" id="{418FDC09-291B-BD08-6DBC-9B59B7045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963" y="1052736"/>
              <a:ext cx="543680" cy="542974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DE6A10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4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9" name="AutoShape 17">
              <a:extLst>
                <a:ext uri="{FF2B5EF4-FFF2-40B4-BE49-F238E27FC236}">
                  <a16:creationId xmlns:a16="http://schemas.microsoft.com/office/drawing/2014/main" id="{E6553FD6-29A6-BD88-FC19-A59AC155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846" y="2428025"/>
              <a:ext cx="543680" cy="54174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DE6A10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4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" name="AutoShape 18">
              <a:extLst>
                <a:ext uri="{FF2B5EF4-FFF2-40B4-BE49-F238E27FC236}">
                  <a16:creationId xmlns:a16="http://schemas.microsoft.com/office/drawing/2014/main" id="{E2544178-DC6F-52C4-D85C-3B9BD34B1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640" y="2489587"/>
              <a:ext cx="543680" cy="54174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DE6A10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4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1" name="AutoShape 19">
              <a:extLst>
                <a:ext uri="{FF2B5EF4-FFF2-40B4-BE49-F238E27FC236}">
                  <a16:creationId xmlns:a16="http://schemas.microsoft.com/office/drawing/2014/main" id="{757DE17E-8777-D604-5711-195416608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291" y="3648179"/>
              <a:ext cx="543680" cy="54174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70BF41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4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2" name="AutoShape 20">
              <a:extLst>
                <a:ext uri="{FF2B5EF4-FFF2-40B4-BE49-F238E27FC236}">
                  <a16:creationId xmlns:a16="http://schemas.microsoft.com/office/drawing/2014/main" id="{768919A2-5BA2-0C30-1E00-804D9A5FB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529" y="3866107"/>
              <a:ext cx="544902" cy="54174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EC5D57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4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173818-D9E7-45BE-5A43-8B0C6E954F80}"/>
                </a:ext>
              </a:extLst>
            </p:cNvPr>
            <p:cNvSpPr txBox="1"/>
            <p:nvPr/>
          </p:nvSpPr>
          <p:spPr>
            <a:xfrm>
              <a:off x="4894804" y="429211"/>
              <a:ext cx="2857381" cy="432048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Scientific/clinical problem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EA9FE1-29A4-A2A5-9632-3F6BFF47383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53191" y="2296377"/>
              <a:ext cx="1709244" cy="1185491"/>
              <a:chOff x="395536" y="1274081"/>
              <a:chExt cx="6048672" cy="409913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D964287-589E-50C6-58E0-EC16DDA93CAD}"/>
                  </a:ext>
                </a:extLst>
              </p:cNvPr>
              <p:cNvSpPr/>
              <p:nvPr/>
            </p:nvSpPr>
            <p:spPr>
              <a:xfrm>
                <a:off x="395536" y="1274081"/>
                <a:ext cx="1872208" cy="40991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Helvetica" charset="0"/>
                    <a:ea typeface="Helvetica" charset="0"/>
                    <a:cs typeface="Helvetica" charset="0"/>
                  </a:rPr>
                  <a:t>PICO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F8F7CE-9428-3D5C-EFB9-83D479DA186C}"/>
                  </a:ext>
                </a:extLst>
              </p:cNvPr>
              <p:cNvSpPr/>
              <p:nvPr/>
            </p:nvSpPr>
            <p:spPr>
              <a:xfrm>
                <a:off x="2411760" y="1484784"/>
                <a:ext cx="4032448" cy="79208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Population</a:t>
                </a: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97FD5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7ED4303-B6B4-FB4F-E0C9-FC4710E709FA}"/>
                  </a:ext>
                </a:extLst>
              </p:cNvPr>
              <p:cNvSpPr/>
              <p:nvPr/>
            </p:nvSpPr>
            <p:spPr>
              <a:xfrm>
                <a:off x="2411760" y="2466479"/>
                <a:ext cx="4032448" cy="79208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Intervention</a:t>
                </a: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97FD5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B1E2F15-28A9-C73C-482F-FF240B28D8B2}"/>
                  </a:ext>
                </a:extLst>
              </p:cNvPr>
              <p:cNvSpPr/>
              <p:nvPr/>
            </p:nvSpPr>
            <p:spPr>
              <a:xfrm>
                <a:off x="2411760" y="3448174"/>
                <a:ext cx="4032448" cy="79208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Comparison</a:t>
                </a: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97FD5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25DEFC-972C-917E-1A8D-F7CC4FE232C8}"/>
                  </a:ext>
                </a:extLst>
              </p:cNvPr>
              <p:cNvSpPr/>
              <p:nvPr/>
            </p:nvSpPr>
            <p:spPr>
              <a:xfrm>
                <a:off x="2411760" y="4429869"/>
                <a:ext cx="4032448" cy="79208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Outcome</a:t>
                </a: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97FD5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8318908-9377-1476-505F-D0A54FF740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96969" y="4074053"/>
              <a:ext cx="1709244" cy="1185491"/>
              <a:chOff x="395536" y="1274081"/>
              <a:chExt cx="6048672" cy="409913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D2CF583-158A-D140-5776-D0F26808FE1C}"/>
                  </a:ext>
                </a:extLst>
              </p:cNvPr>
              <p:cNvSpPr/>
              <p:nvPr/>
            </p:nvSpPr>
            <p:spPr>
              <a:xfrm>
                <a:off x="395536" y="1274081"/>
                <a:ext cx="1872208" cy="409913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Helvetica" charset="0"/>
                    <a:ea typeface="Helvetica" charset="0"/>
                    <a:cs typeface="Helvetica" charset="0"/>
                  </a:rPr>
                  <a:t>PICO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1D18835-21D0-0EBA-011C-03FEBD6FEA3E}"/>
                  </a:ext>
                </a:extLst>
              </p:cNvPr>
              <p:cNvSpPr/>
              <p:nvPr/>
            </p:nvSpPr>
            <p:spPr>
              <a:xfrm>
                <a:off x="2411760" y="1484784"/>
                <a:ext cx="4032448" cy="79208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Population</a:t>
                </a: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97FD5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50E226D-637C-71FD-B0B8-23E99633B1D0}"/>
                  </a:ext>
                </a:extLst>
              </p:cNvPr>
              <p:cNvSpPr/>
              <p:nvPr/>
            </p:nvSpPr>
            <p:spPr>
              <a:xfrm>
                <a:off x="2411760" y="2466479"/>
                <a:ext cx="4032448" cy="79208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Intervention</a:t>
                </a: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97FD5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983BEE4-CD33-26D7-37FF-281994B971F4}"/>
                  </a:ext>
                </a:extLst>
              </p:cNvPr>
              <p:cNvSpPr/>
              <p:nvPr/>
            </p:nvSpPr>
            <p:spPr>
              <a:xfrm>
                <a:off x="2411760" y="3448174"/>
                <a:ext cx="4032448" cy="79208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Comparison</a:t>
                </a: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97FD5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0FE9370-5ECF-50A3-3A3E-FCB7FED13370}"/>
                  </a:ext>
                </a:extLst>
              </p:cNvPr>
              <p:cNvSpPr/>
              <p:nvPr/>
            </p:nvSpPr>
            <p:spPr>
              <a:xfrm>
                <a:off x="2411760" y="4429869"/>
                <a:ext cx="4032448" cy="79208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Outcome</a:t>
                </a: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97FD5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CB7A0FD-51C6-BF96-D09B-6FE2940A64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52867" y="1776911"/>
              <a:ext cx="1819244" cy="1261784"/>
              <a:chOff x="395536" y="1274081"/>
              <a:chExt cx="6048672" cy="409913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B9F6CED-9C8F-79EA-3970-975B4D68B4AF}"/>
                  </a:ext>
                </a:extLst>
              </p:cNvPr>
              <p:cNvSpPr/>
              <p:nvPr/>
            </p:nvSpPr>
            <p:spPr>
              <a:xfrm>
                <a:off x="395536" y="1274081"/>
                <a:ext cx="1872208" cy="4099135"/>
              </a:xfrm>
              <a:prstGeom prst="rect">
                <a:avLst/>
              </a:prstGeom>
              <a:solidFill>
                <a:srgbClr val="297FD5">
                  <a:lumMod val="60000"/>
                  <a:lumOff val="40000"/>
                </a:srgbClr>
              </a:solidFill>
              <a:ln w="6350" cap="flat" cmpd="sng" algn="ctr">
                <a:solidFill>
                  <a:srgbClr val="56B5BA"/>
                </a:solidFill>
                <a:prstDash val="solid"/>
                <a:miter lim="800000"/>
              </a:ln>
              <a:effectLst/>
            </p:spPr>
            <p:txBody>
              <a:bodyPr vert="wordArt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Helvetica" charset="0"/>
                    <a:ea typeface="Helvetica" charset="0"/>
                    <a:cs typeface="Helvetica" charset="0"/>
                  </a:rPr>
                  <a:t>PECO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621B73E-99E2-C5AB-C6C1-27AD08881FA5}"/>
                  </a:ext>
                </a:extLst>
              </p:cNvPr>
              <p:cNvSpPr/>
              <p:nvPr/>
            </p:nvSpPr>
            <p:spPr>
              <a:xfrm>
                <a:off x="2411760" y="1484784"/>
                <a:ext cx="4032448" cy="792088"/>
              </a:xfrm>
              <a:prstGeom prst="rect">
                <a:avLst/>
              </a:prstGeom>
              <a:solidFill>
                <a:srgbClr val="FFC000"/>
              </a:solidFill>
              <a:ln w="6350" cap="flat" cmpd="sng" algn="ctr">
                <a:solidFill>
                  <a:srgbClr val="32777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Population</a:t>
                </a: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7FD5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417E84-9C4A-09CD-F33F-14207EF8E831}"/>
                  </a:ext>
                </a:extLst>
              </p:cNvPr>
              <p:cNvSpPr/>
              <p:nvPr/>
            </p:nvSpPr>
            <p:spPr>
              <a:xfrm>
                <a:off x="2411760" y="2466479"/>
                <a:ext cx="4032448" cy="792088"/>
              </a:xfrm>
              <a:prstGeom prst="rect">
                <a:avLst/>
              </a:prstGeom>
              <a:solidFill>
                <a:srgbClr val="FFC000"/>
              </a:solidFill>
              <a:ln w="6350" cap="flat" cmpd="sng" algn="ctr">
                <a:solidFill>
                  <a:srgbClr val="32777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Exposure</a:t>
                </a: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7FD5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E0F09A4-F7CD-41C6-F10C-EEFC71E3BD5C}"/>
                  </a:ext>
                </a:extLst>
              </p:cNvPr>
              <p:cNvSpPr/>
              <p:nvPr/>
            </p:nvSpPr>
            <p:spPr>
              <a:xfrm>
                <a:off x="2411760" y="3448174"/>
                <a:ext cx="4032448" cy="792088"/>
              </a:xfrm>
              <a:prstGeom prst="rect">
                <a:avLst/>
              </a:prstGeom>
              <a:solidFill>
                <a:srgbClr val="FFC000"/>
              </a:solidFill>
              <a:ln w="6350" cap="flat" cmpd="sng" algn="ctr">
                <a:solidFill>
                  <a:srgbClr val="32777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Comparison</a:t>
                </a: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7FD5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1CD7B18-024D-3D79-3453-BF678F435AA7}"/>
                  </a:ext>
                </a:extLst>
              </p:cNvPr>
              <p:cNvSpPr/>
              <p:nvPr/>
            </p:nvSpPr>
            <p:spPr>
              <a:xfrm>
                <a:off x="2411760" y="4429869"/>
                <a:ext cx="4032448" cy="792088"/>
              </a:xfrm>
              <a:prstGeom prst="rect">
                <a:avLst/>
              </a:prstGeom>
              <a:solidFill>
                <a:srgbClr val="FFC000"/>
              </a:solidFill>
              <a:ln w="6350" cap="flat" cmpd="sng" algn="ctr">
                <a:solidFill>
                  <a:srgbClr val="32777A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Outcome</a:t>
                </a:r>
                <a:endPara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97FD5">
                      <a:lumMod val="50000"/>
                    </a:srgbClr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689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E82DD-ED51-D28C-3C47-76E055D50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-cpec-lse-logos – Resources to support community and institutional  Long-Term Care responses to COVID-19">
            <a:extLst>
              <a:ext uri="{FF2B5EF4-FFF2-40B4-BE49-F238E27FC236}">
                <a16:creationId xmlns:a16="http://schemas.microsoft.com/office/drawing/2014/main" id="{BAB5A2A8-2390-5514-01E8-1CA59342F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2" y="6254885"/>
            <a:ext cx="1866023" cy="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B45905-9212-09EF-5489-14CAAD890021}"/>
              </a:ext>
            </a:extLst>
          </p:cNvPr>
          <p:cNvGraphicFramePr>
            <a:graphicFrameLocks noGrp="1"/>
          </p:cNvGraphicFramePr>
          <p:nvPr/>
        </p:nvGraphicFramePr>
        <p:xfrm>
          <a:off x="203200" y="1289475"/>
          <a:ext cx="7567634" cy="4795690"/>
        </p:xfrm>
        <a:graphic>
          <a:graphicData uri="http://schemas.openxmlformats.org/drawingml/2006/table">
            <a:tbl>
              <a:tblPr firstRow="1" bandRow="1"/>
              <a:tblGrid>
                <a:gridCol w="3084534">
                  <a:extLst>
                    <a:ext uri="{9D8B030D-6E8A-4147-A177-3AD203B41FA5}">
                      <a16:colId xmlns:a16="http://schemas.microsoft.com/office/drawing/2014/main" val="220559240"/>
                    </a:ext>
                  </a:extLst>
                </a:gridCol>
                <a:gridCol w="4483100">
                  <a:extLst>
                    <a:ext uri="{9D8B030D-6E8A-4147-A177-3AD203B41FA5}">
                      <a16:colId xmlns:a16="http://schemas.microsoft.com/office/drawing/2014/main" val="2089350217"/>
                    </a:ext>
                  </a:extLst>
                </a:gridCol>
              </a:tblGrid>
              <a:tr h="45036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403269"/>
                  </a:ext>
                </a:extLst>
              </a:tr>
              <a:tr h="906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Intervention effectiveness</a:t>
                      </a:r>
                      <a:endParaRPr lang="en-GB" sz="12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Traditional systematic review and meta-analysis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97066"/>
                  </a:ext>
                </a:extLst>
              </a:tr>
              <a:tr h="86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Comparative effectiveness</a:t>
                      </a:r>
                      <a:endParaRPr lang="en-GB" sz="12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Network meta-analyses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966585"/>
                  </a:ext>
                </a:extLst>
              </a:tr>
              <a:tr h="849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 component comparative effectiveness</a:t>
                      </a:r>
                      <a:endParaRPr lang="en-GB" sz="12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 network meta-analyses; meta-regression analyses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487076"/>
                  </a:ext>
                </a:extLst>
              </a:tr>
              <a:tr h="861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Predictors of effectiveness</a:t>
                      </a:r>
                      <a:endParaRPr lang="en-GB" sz="12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Meta-regression and subgroup analyses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96545"/>
                  </a:ext>
                </a:extLst>
              </a:tr>
              <a:tr h="861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Economic aspects</a:t>
                      </a:r>
                      <a:endParaRPr lang="en-GB" sz="12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Additional searches; secondary analyses of review data</a:t>
                      </a:r>
                      <a:endParaRPr lang="en-GB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069" marR="89069" marT="44534" marB="44534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986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43D4C3-34D3-C7A5-6AC9-771B03626CCF}"/>
              </a:ext>
            </a:extLst>
          </p:cNvPr>
          <p:cNvSpPr txBox="1"/>
          <p:nvPr/>
        </p:nvSpPr>
        <p:spPr>
          <a:xfrm>
            <a:off x="203200" y="165649"/>
            <a:ext cx="11290300" cy="954107"/>
          </a:xfrm>
          <a:prstGeom prst="rect">
            <a:avLst/>
          </a:prstGeom>
          <a:solidFill>
            <a:srgbClr val="92D050">
              <a:alpha val="22788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000" i="1" dirty="0">
                <a:solidFill>
                  <a:srgbClr val="3F55A0"/>
                </a:solidFill>
              </a:rPr>
              <a:t>A living systematic review approach to identify the most effective psychotherapies and psychotherapy components to treat child and adolescent anxiety and depression: review protocol </a:t>
            </a:r>
            <a:endParaRPr lang="en-GB" i="1" dirty="0">
              <a:solidFill>
                <a:srgbClr val="3F55A0"/>
              </a:solidFill>
            </a:endParaRPr>
          </a:p>
          <a:p>
            <a:pPr algn="just"/>
            <a:r>
              <a:rPr lang="en-GB" sz="1400" dirty="0">
                <a:solidFill>
                  <a:srgbClr val="3F55A0"/>
                </a:solidFill>
              </a:rPr>
              <a:t>Ribeiro et al.,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831B3-C16C-577B-D471-F5F197EBDF95}"/>
              </a:ext>
            </a:extLst>
          </p:cNvPr>
          <p:cNvSpPr txBox="1"/>
          <p:nvPr/>
        </p:nvSpPr>
        <p:spPr>
          <a:xfrm>
            <a:off x="9394408" y="14224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F55A0"/>
                </a:solidFill>
              </a:rPr>
              <a:t>Main output: </a:t>
            </a:r>
          </a:p>
        </p:txBody>
      </p:sp>
      <p:grpSp>
        <p:nvGrpSpPr>
          <p:cNvPr id="1117" name="Group 1116">
            <a:extLst>
              <a:ext uri="{FF2B5EF4-FFF2-40B4-BE49-F238E27FC236}">
                <a16:creationId xmlns:a16="http://schemas.microsoft.com/office/drawing/2014/main" id="{7ADD8622-D2DD-4C7D-F887-8DFB61A4E33D}"/>
              </a:ext>
            </a:extLst>
          </p:cNvPr>
          <p:cNvGrpSpPr>
            <a:grpSpLocks noChangeAspect="1"/>
          </p:cNvGrpSpPr>
          <p:nvPr/>
        </p:nvGrpSpPr>
        <p:grpSpPr>
          <a:xfrm>
            <a:off x="7805403" y="2094376"/>
            <a:ext cx="4299356" cy="3485965"/>
            <a:chOff x="2279576" y="188640"/>
            <a:chExt cx="7992888" cy="6480720"/>
          </a:xfrm>
        </p:grpSpPr>
        <p:grpSp>
          <p:nvGrpSpPr>
            <p:cNvPr id="1081" name="Group 1080">
              <a:extLst>
                <a:ext uri="{FF2B5EF4-FFF2-40B4-BE49-F238E27FC236}">
                  <a16:creationId xmlns:a16="http://schemas.microsoft.com/office/drawing/2014/main" id="{6D2A2091-3F22-6831-6E7C-B09D9322AE5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79576" y="188640"/>
              <a:ext cx="7992888" cy="6480720"/>
              <a:chOff x="2279576" y="188640"/>
              <a:chExt cx="7992888" cy="6480720"/>
            </a:xfrm>
          </p:grpSpPr>
          <p:sp>
            <p:nvSpPr>
              <p:cNvPr id="1082" name="Oval 1081">
                <a:extLst>
                  <a:ext uri="{FF2B5EF4-FFF2-40B4-BE49-F238E27FC236}">
                    <a16:creationId xmlns:a16="http://schemas.microsoft.com/office/drawing/2014/main" id="{3163A086-C245-C7D3-CFCB-6BBE30E9777F}"/>
                  </a:ext>
                </a:extLst>
              </p:cNvPr>
              <p:cNvSpPr/>
              <p:nvPr/>
            </p:nvSpPr>
            <p:spPr>
              <a:xfrm>
                <a:off x="2279576" y="188640"/>
                <a:ext cx="7992888" cy="6480720"/>
              </a:xfrm>
              <a:prstGeom prst="ellipse">
                <a:avLst/>
              </a:prstGeom>
              <a:gradFill flip="none" rotWithShape="1">
                <a:gsLst>
                  <a:gs pos="58000">
                    <a:srgbClr val="1F497D">
                      <a:lumMod val="50000"/>
                    </a:srgbClr>
                  </a:gs>
                  <a:gs pos="100000">
                    <a:srgbClr val="4F81BD">
                      <a:lumMod val="7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3" name="AutoShape 7">
                <a:extLst>
                  <a:ext uri="{FF2B5EF4-FFF2-40B4-BE49-F238E27FC236}">
                    <a16:creationId xmlns:a16="http://schemas.microsoft.com/office/drawing/2014/main" id="{EF1A148D-2620-3F5A-516B-A01925B4D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651" y="1912138"/>
                <a:ext cx="2022001" cy="2013069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EC5D57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84" name="AutoShape 8">
                <a:extLst>
                  <a:ext uri="{FF2B5EF4-FFF2-40B4-BE49-F238E27FC236}">
                    <a16:creationId xmlns:a16="http://schemas.microsoft.com/office/drawing/2014/main" id="{1762074F-C697-5F0F-99EE-761B691B0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672" y="3866107"/>
                <a:ext cx="543680" cy="54174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EC5D57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00245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85" name="AutoShape 9">
                <a:extLst>
                  <a:ext uri="{FF2B5EF4-FFF2-40B4-BE49-F238E27FC236}">
                    <a16:creationId xmlns:a16="http://schemas.microsoft.com/office/drawing/2014/main" id="{93455EDB-A30E-181E-78F7-90F2AC889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672" y="1415950"/>
                <a:ext cx="543680" cy="54297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EC5D57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00245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86" name="AutoShape 10">
                <a:extLst>
                  <a:ext uri="{FF2B5EF4-FFF2-40B4-BE49-F238E27FC236}">
                    <a16:creationId xmlns:a16="http://schemas.microsoft.com/office/drawing/2014/main" id="{A46E8A8C-A3A6-1999-3B18-D1CF6C67E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3992" y="1726221"/>
                <a:ext cx="543680" cy="54174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EC5D57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00245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87" name="AutoShape 11">
                <a:extLst>
                  <a:ext uri="{FF2B5EF4-FFF2-40B4-BE49-F238E27FC236}">
                    <a16:creationId xmlns:a16="http://schemas.microsoft.com/office/drawing/2014/main" id="{118D19B0-13CA-69AE-A69D-C14C1017C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787" y="3645717"/>
                <a:ext cx="2020779" cy="2013069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70BF41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88" name="AutoShape 12">
                <a:extLst>
                  <a:ext uri="{FF2B5EF4-FFF2-40B4-BE49-F238E27FC236}">
                    <a16:creationId xmlns:a16="http://schemas.microsoft.com/office/drawing/2014/main" id="{10175ED0-78FA-8AFB-A55F-D7AD7E104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5144" y="3531212"/>
                <a:ext cx="543680" cy="54174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70BF41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00245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89" name="AutoShape 13">
                <a:extLst>
                  <a:ext uri="{FF2B5EF4-FFF2-40B4-BE49-F238E27FC236}">
                    <a16:creationId xmlns:a16="http://schemas.microsoft.com/office/drawing/2014/main" id="{4C270DDD-3C49-0461-E0FE-C7863A975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186" y="4929894"/>
                <a:ext cx="543680" cy="54297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70BF41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00245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90" name="AutoShape 14">
                <a:extLst>
                  <a:ext uri="{FF2B5EF4-FFF2-40B4-BE49-F238E27FC236}">
                    <a16:creationId xmlns:a16="http://schemas.microsoft.com/office/drawing/2014/main" id="{F8156E8D-D9B9-FE6F-E0BC-37FC0EC70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29462" y="5118274"/>
                <a:ext cx="543680" cy="54297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70BF41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00245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91" name="AutoShape 15">
                <a:extLst>
                  <a:ext uri="{FF2B5EF4-FFF2-40B4-BE49-F238E27FC236}">
                    <a16:creationId xmlns:a16="http://schemas.microsoft.com/office/drawing/2014/main" id="{984450B3-FB02-E4D1-BD36-682B7A219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7518" y="1350695"/>
                <a:ext cx="2020779" cy="20143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DE6A10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92" name="AutoShape 16">
                <a:extLst>
                  <a:ext uri="{FF2B5EF4-FFF2-40B4-BE49-F238E27FC236}">
                    <a16:creationId xmlns:a16="http://schemas.microsoft.com/office/drawing/2014/main" id="{8F4DA55A-B99D-0EBC-CE2C-2EA09E843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963" y="1052736"/>
                <a:ext cx="543680" cy="542974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DE6A10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00245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93" name="AutoShape 17">
                <a:extLst>
                  <a:ext uri="{FF2B5EF4-FFF2-40B4-BE49-F238E27FC236}">
                    <a16:creationId xmlns:a16="http://schemas.microsoft.com/office/drawing/2014/main" id="{A0B2B31B-947D-9BFB-4622-628F7BA73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846" y="2428025"/>
                <a:ext cx="543680" cy="54174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DE6A10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00245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94" name="AutoShape 18">
                <a:extLst>
                  <a:ext uri="{FF2B5EF4-FFF2-40B4-BE49-F238E27FC236}">
                    <a16:creationId xmlns:a16="http://schemas.microsoft.com/office/drawing/2014/main" id="{1EE6280E-5C79-1156-0F1B-19424F2ED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2640" y="2489587"/>
                <a:ext cx="543680" cy="54174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DE6A10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00245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95" name="AutoShape 19">
                <a:extLst>
                  <a:ext uri="{FF2B5EF4-FFF2-40B4-BE49-F238E27FC236}">
                    <a16:creationId xmlns:a16="http://schemas.microsoft.com/office/drawing/2014/main" id="{DCA51960-8F25-C917-ECE8-B03CB46E3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6291" y="3648179"/>
                <a:ext cx="543680" cy="54174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70BF41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00245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96" name="AutoShape 20">
                <a:extLst>
                  <a:ext uri="{FF2B5EF4-FFF2-40B4-BE49-F238E27FC236}">
                    <a16:creationId xmlns:a16="http://schemas.microsoft.com/office/drawing/2014/main" id="{352CDAD4-4A34-AC7C-A7CE-3E12E5FF9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529" y="3866107"/>
                <a:ext cx="544902" cy="54174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rgbClr val="EC5D57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584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1" i="0" u="none" strike="noStrike" kern="0" cap="none" spc="0" normalizeH="0" baseline="0" noProof="0">
                  <a:ln>
                    <a:noFill/>
                  </a:ln>
                  <a:solidFill>
                    <a:srgbClr val="00245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ea typeface="Roboto" panose="02000000000000000000" pitchFamily="2" charset="0"/>
                </a:endParaRPr>
              </a:p>
            </p:txBody>
          </p:sp>
          <p:sp>
            <p:nvSpPr>
              <p:cNvPr id="1097" name="TextBox 1096">
                <a:extLst>
                  <a:ext uri="{FF2B5EF4-FFF2-40B4-BE49-F238E27FC236}">
                    <a16:creationId xmlns:a16="http://schemas.microsoft.com/office/drawing/2014/main" id="{AE12582E-D86E-9D4E-673A-BBD4EDBCA134}"/>
                  </a:ext>
                </a:extLst>
              </p:cNvPr>
              <p:cNvSpPr txBox="1"/>
              <p:nvPr/>
            </p:nvSpPr>
            <p:spPr>
              <a:xfrm>
                <a:off x="4674530" y="431612"/>
                <a:ext cx="3354932" cy="656799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0800000"/>
                  </a:avLst>
                </a:prstTxWarp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/>
                    <a:uLnTx/>
                    <a:uFillTx/>
                    <a:ea typeface="Roboto" panose="02000000000000000000" pitchFamily="2" charset="0"/>
                  </a:rPr>
                  <a:t>Child and adolescent emotional problems</a:t>
                </a:r>
              </a:p>
            </p:txBody>
          </p:sp>
          <p:grpSp>
            <p:nvGrpSpPr>
              <p:cNvPr id="1098" name="Group 1097">
                <a:extLst>
                  <a:ext uri="{FF2B5EF4-FFF2-40B4-BE49-F238E27FC236}">
                    <a16:creationId xmlns:a16="http://schemas.microsoft.com/office/drawing/2014/main" id="{D7B1C1F5-0A09-80BC-B018-564CAC04F01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53191" y="2296377"/>
                <a:ext cx="1709244" cy="1185491"/>
                <a:chOff x="395536" y="1274081"/>
                <a:chExt cx="6048672" cy="4099135"/>
              </a:xfrm>
            </p:grpSpPr>
            <p:sp>
              <p:nvSpPr>
                <p:cNvPr id="1111" name="Rectangle 1110">
                  <a:extLst>
                    <a:ext uri="{FF2B5EF4-FFF2-40B4-BE49-F238E27FC236}">
                      <a16:creationId xmlns:a16="http://schemas.microsoft.com/office/drawing/2014/main" id="{8EAB2BAA-C263-C3A0-18DF-7FF6B6D1EEF8}"/>
                    </a:ext>
                  </a:extLst>
                </p:cNvPr>
                <p:cNvSpPr/>
                <p:nvPr/>
              </p:nvSpPr>
              <p:spPr>
                <a:xfrm>
                  <a:off x="395536" y="1274081"/>
                  <a:ext cx="1872208" cy="4099135"/>
                </a:xfrm>
                <a:prstGeom prst="rect">
                  <a:avLst/>
                </a:prstGeom>
                <a:solidFill>
                  <a:srgbClr val="92D050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wordArtVert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  <a:latin typeface="Helvetica" charset="0"/>
                      <a:ea typeface="Helvetica" charset="0"/>
                      <a:cs typeface="Helvetica" charset="0"/>
                    </a:rPr>
                    <a:t>PICO</a:t>
                  </a:r>
                </a:p>
              </p:txBody>
            </p:sp>
            <p:sp>
              <p:nvSpPr>
                <p:cNvPr id="1112" name="Rectangle 1111">
                  <a:extLst>
                    <a:ext uri="{FF2B5EF4-FFF2-40B4-BE49-F238E27FC236}">
                      <a16:creationId xmlns:a16="http://schemas.microsoft.com/office/drawing/2014/main" id="{CB71BA93-BA18-5C0D-6AFE-8BE90B6199DC}"/>
                    </a:ext>
                  </a:extLst>
                </p:cNvPr>
                <p:cNvSpPr/>
                <p:nvPr/>
              </p:nvSpPr>
              <p:spPr>
                <a:xfrm>
                  <a:off x="2411760" y="1484784"/>
                  <a:ext cx="4032448" cy="792088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Population</a:t>
                  </a: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3" name="Rectangle 1112">
                  <a:extLst>
                    <a:ext uri="{FF2B5EF4-FFF2-40B4-BE49-F238E27FC236}">
                      <a16:creationId xmlns:a16="http://schemas.microsoft.com/office/drawing/2014/main" id="{A61D65AE-1F39-15F6-A9C5-9D19CE645D62}"/>
                    </a:ext>
                  </a:extLst>
                </p:cNvPr>
                <p:cNvSpPr/>
                <p:nvPr/>
              </p:nvSpPr>
              <p:spPr>
                <a:xfrm>
                  <a:off x="2411760" y="2466479"/>
                  <a:ext cx="4032448" cy="792088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Intervention</a:t>
                  </a: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4" name="Rectangle 1113">
                  <a:extLst>
                    <a:ext uri="{FF2B5EF4-FFF2-40B4-BE49-F238E27FC236}">
                      <a16:creationId xmlns:a16="http://schemas.microsoft.com/office/drawing/2014/main" id="{A8C8A150-C224-B0E7-99BA-292E045A3FC3}"/>
                    </a:ext>
                  </a:extLst>
                </p:cNvPr>
                <p:cNvSpPr/>
                <p:nvPr/>
              </p:nvSpPr>
              <p:spPr>
                <a:xfrm>
                  <a:off x="2411760" y="3448174"/>
                  <a:ext cx="4032448" cy="792088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Comparison</a:t>
                  </a: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5" name="Rectangle 1114">
                  <a:extLst>
                    <a:ext uri="{FF2B5EF4-FFF2-40B4-BE49-F238E27FC236}">
                      <a16:creationId xmlns:a16="http://schemas.microsoft.com/office/drawing/2014/main" id="{E691D0CA-3083-9219-66FD-42824BC2D316}"/>
                    </a:ext>
                  </a:extLst>
                </p:cNvPr>
                <p:cNvSpPr/>
                <p:nvPr/>
              </p:nvSpPr>
              <p:spPr>
                <a:xfrm>
                  <a:off x="2411760" y="4429869"/>
                  <a:ext cx="4032448" cy="792088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Outcome</a:t>
                  </a: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99" name="Group 1098">
                <a:extLst>
                  <a:ext uri="{FF2B5EF4-FFF2-40B4-BE49-F238E27FC236}">
                    <a16:creationId xmlns:a16="http://schemas.microsoft.com/office/drawing/2014/main" id="{3079774C-E428-4870-9C85-8A9BB7B4E13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196969" y="4074053"/>
                <a:ext cx="1709244" cy="1185491"/>
                <a:chOff x="395536" y="1274081"/>
                <a:chExt cx="6048672" cy="4099135"/>
              </a:xfrm>
            </p:grpSpPr>
            <p:sp>
              <p:nvSpPr>
                <p:cNvPr id="1106" name="Rectangle 1105">
                  <a:extLst>
                    <a:ext uri="{FF2B5EF4-FFF2-40B4-BE49-F238E27FC236}">
                      <a16:creationId xmlns:a16="http://schemas.microsoft.com/office/drawing/2014/main" id="{D54800F2-1527-9879-5E40-416D2FC0A9DE}"/>
                    </a:ext>
                  </a:extLst>
                </p:cNvPr>
                <p:cNvSpPr/>
                <p:nvPr/>
              </p:nvSpPr>
              <p:spPr>
                <a:xfrm>
                  <a:off x="395536" y="1274081"/>
                  <a:ext cx="1872208" cy="4099135"/>
                </a:xfrm>
                <a:prstGeom prst="rect">
                  <a:avLst/>
                </a:prstGeom>
                <a:solidFill>
                  <a:srgbClr val="92D050"/>
                </a:soli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wordArtVert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  <a:latin typeface="Helvetica" charset="0"/>
                      <a:ea typeface="Helvetica" charset="0"/>
                      <a:cs typeface="Helvetica" charset="0"/>
                    </a:rPr>
                    <a:t>PICO</a:t>
                  </a:r>
                </a:p>
              </p:txBody>
            </p:sp>
            <p:sp>
              <p:nvSpPr>
                <p:cNvPr id="1107" name="Rectangle 1106">
                  <a:extLst>
                    <a:ext uri="{FF2B5EF4-FFF2-40B4-BE49-F238E27FC236}">
                      <a16:creationId xmlns:a16="http://schemas.microsoft.com/office/drawing/2014/main" id="{45992D0F-B673-979A-82AF-920039C89E74}"/>
                    </a:ext>
                  </a:extLst>
                </p:cNvPr>
                <p:cNvSpPr/>
                <p:nvPr/>
              </p:nvSpPr>
              <p:spPr>
                <a:xfrm>
                  <a:off x="2411760" y="1484784"/>
                  <a:ext cx="4032448" cy="792088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Population</a:t>
                  </a: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8" name="Rectangle 1107">
                  <a:extLst>
                    <a:ext uri="{FF2B5EF4-FFF2-40B4-BE49-F238E27FC236}">
                      <a16:creationId xmlns:a16="http://schemas.microsoft.com/office/drawing/2014/main" id="{BB0B298F-318C-4F31-6131-02C15B08A49C}"/>
                    </a:ext>
                  </a:extLst>
                </p:cNvPr>
                <p:cNvSpPr/>
                <p:nvPr/>
              </p:nvSpPr>
              <p:spPr>
                <a:xfrm>
                  <a:off x="2411760" y="2466479"/>
                  <a:ext cx="4032448" cy="792088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Intervention</a:t>
                  </a: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9" name="Rectangle 1108">
                  <a:extLst>
                    <a:ext uri="{FF2B5EF4-FFF2-40B4-BE49-F238E27FC236}">
                      <a16:creationId xmlns:a16="http://schemas.microsoft.com/office/drawing/2014/main" id="{902E8633-8EF3-0E34-AFB0-4C6CFE9D7D79}"/>
                    </a:ext>
                  </a:extLst>
                </p:cNvPr>
                <p:cNvSpPr/>
                <p:nvPr/>
              </p:nvSpPr>
              <p:spPr>
                <a:xfrm>
                  <a:off x="2411760" y="3448174"/>
                  <a:ext cx="4032448" cy="792088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Comparison</a:t>
                  </a: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0" name="Rectangle 1109">
                  <a:extLst>
                    <a:ext uri="{FF2B5EF4-FFF2-40B4-BE49-F238E27FC236}">
                      <a16:creationId xmlns:a16="http://schemas.microsoft.com/office/drawing/2014/main" id="{7645B720-7977-12DD-3FEA-DB051AD3C25E}"/>
                    </a:ext>
                  </a:extLst>
                </p:cNvPr>
                <p:cNvSpPr/>
                <p:nvPr/>
              </p:nvSpPr>
              <p:spPr>
                <a:xfrm>
                  <a:off x="2411760" y="4429869"/>
                  <a:ext cx="4032448" cy="792088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1F497D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Outcome</a:t>
                  </a: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00" name="Group 1099">
                <a:extLst>
                  <a:ext uri="{FF2B5EF4-FFF2-40B4-BE49-F238E27FC236}">
                    <a16:creationId xmlns:a16="http://schemas.microsoft.com/office/drawing/2014/main" id="{F9E16B65-2119-92F5-BB7E-0FDE502ABC7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52867" y="1776911"/>
                <a:ext cx="1819244" cy="1261784"/>
                <a:chOff x="395536" y="1274081"/>
                <a:chExt cx="6048672" cy="4099135"/>
              </a:xfrm>
            </p:grpSpPr>
            <p:sp>
              <p:nvSpPr>
                <p:cNvPr id="1101" name="Rectangle 1100">
                  <a:extLst>
                    <a:ext uri="{FF2B5EF4-FFF2-40B4-BE49-F238E27FC236}">
                      <a16:creationId xmlns:a16="http://schemas.microsoft.com/office/drawing/2014/main" id="{9EC2E116-A0BC-37BB-BD8F-F4C700445659}"/>
                    </a:ext>
                  </a:extLst>
                </p:cNvPr>
                <p:cNvSpPr/>
                <p:nvPr/>
              </p:nvSpPr>
              <p:spPr>
                <a:xfrm>
                  <a:off x="395536" y="1274081"/>
                  <a:ext cx="1872208" cy="4099135"/>
                </a:xfrm>
                <a:prstGeom prst="rect">
                  <a:avLst/>
                </a:prstGeom>
                <a:solidFill>
                  <a:srgbClr val="297FD5">
                    <a:lumMod val="60000"/>
                    <a:lumOff val="40000"/>
                  </a:srgbClr>
                </a:solidFill>
                <a:ln w="6350" cap="flat" cmpd="sng" algn="ctr">
                  <a:solidFill>
                    <a:srgbClr val="56B5BA"/>
                  </a:solidFill>
                  <a:prstDash val="solid"/>
                  <a:miter lim="800000"/>
                </a:ln>
                <a:effectLst/>
              </p:spPr>
              <p:txBody>
                <a:bodyPr vert="wordArtVert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  <a:latin typeface="Helvetica" charset="0"/>
                      <a:ea typeface="Helvetica" charset="0"/>
                      <a:cs typeface="Helvetica" charset="0"/>
                    </a:rPr>
                    <a:t>PECO</a:t>
                  </a:r>
                </a:p>
              </p:txBody>
            </p:sp>
            <p:sp>
              <p:nvSpPr>
                <p:cNvPr id="1102" name="Rectangle 1101">
                  <a:extLst>
                    <a:ext uri="{FF2B5EF4-FFF2-40B4-BE49-F238E27FC236}">
                      <a16:creationId xmlns:a16="http://schemas.microsoft.com/office/drawing/2014/main" id="{656361A2-87D0-65F9-D02E-E045DAF0A7C6}"/>
                    </a:ext>
                  </a:extLst>
                </p:cNvPr>
                <p:cNvSpPr/>
                <p:nvPr/>
              </p:nvSpPr>
              <p:spPr>
                <a:xfrm>
                  <a:off x="2411760" y="1484784"/>
                  <a:ext cx="4032448" cy="792088"/>
                </a:xfrm>
                <a:prstGeom prst="rect">
                  <a:avLst/>
                </a:prstGeom>
                <a:solidFill>
                  <a:srgbClr val="FFC000"/>
                </a:solidFill>
                <a:ln w="6350" cap="flat" cmpd="sng" algn="ctr">
                  <a:solidFill>
                    <a:srgbClr val="32777A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Population</a:t>
                  </a: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3" name="Rectangle 1102">
                  <a:extLst>
                    <a:ext uri="{FF2B5EF4-FFF2-40B4-BE49-F238E27FC236}">
                      <a16:creationId xmlns:a16="http://schemas.microsoft.com/office/drawing/2014/main" id="{BA9BAFFD-A22B-9756-A330-179D07E801F4}"/>
                    </a:ext>
                  </a:extLst>
                </p:cNvPr>
                <p:cNvSpPr/>
                <p:nvPr/>
              </p:nvSpPr>
              <p:spPr>
                <a:xfrm>
                  <a:off x="2411760" y="2466479"/>
                  <a:ext cx="4032448" cy="792088"/>
                </a:xfrm>
                <a:prstGeom prst="rect">
                  <a:avLst/>
                </a:prstGeom>
                <a:solidFill>
                  <a:srgbClr val="FFC000"/>
                </a:solidFill>
                <a:ln w="6350" cap="flat" cmpd="sng" algn="ctr">
                  <a:solidFill>
                    <a:srgbClr val="32777A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Exposure</a:t>
                  </a: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4" name="Rectangle 1103">
                  <a:extLst>
                    <a:ext uri="{FF2B5EF4-FFF2-40B4-BE49-F238E27FC236}">
                      <a16:creationId xmlns:a16="http://schemas.microsoft.com/office/drawing/2014/main" id="{E9A6D1FB-934E-94FF-5D9A-A177D45B976E}"/>
                    </a:ext>
                  </a:extLst>
                </p:cNvPr>
                <p:cNvSpPr/>
                <p:nvPr/>
              </p:nvSpPr>
              <p:spPr>
                <a:xfrm>
                  <a:off x="2411760" y="3448174"/>
                  <a:ext cx="4032448" cy="792088"/>
                </a:xfrm>
                <a:prstGeom prst="rect">
                  <a:avLst/>
                </a:prstGeom>
                <a:solidFill>
                  <a:srgbClr val="FFC000"/>
                </a:solidFill>
                <a:ln w="6350" cap="flat" cmpd="sng" algn="ctr">
                  <a:solidFill>
                    <a:srgbClr val="32777A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Comparison</a:t>
                  </a: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5" name="Rectangle 1104">
                  <a:extLst>
                    <a:ext uri="{FF2B5EF4-FFF2-40B4-BE49-F238E27FC236}">
                      <a16:creationId xmlns:a16="http://schemas.microsoft.com/office/drawing/2014/main" id="{36710660-2C3C-3C87-C8B0-022453A773C0}"/>
                    </a:ext>
                  </a:extLst>
                </p:cNvPr>
                <p:cNvSpPr/>
                <p:nvPr/>
              </p:nvSpPr>
              <p:spPr>
                <a:xfrm>
                  <a:off x="2411760" y="4429869"/>
                  <a:ext cx="4032448" cy="792088"/>
                </a:xfrm>
                <a:prstGeom prst="rect">
                  <a:avLst/>
                </a:prstGeom>
                <a:solidFill>
                  <a:srgbClr val="FFC000"/>
                </a:solidFill>
                <a:ln w="6350" cap="flat" cmpd="sng" algn="ctr">
                  <a:solidFill>
                    <a:srgbClr val="32777A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97FD5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Outcome</a:t>
                  </a:r>
                  <a:endParaRPr kumimoji="0" lang="en-US" sz="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97FD5">
                        <a:lumMod val="50000"/>
                      </a:srgbClr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116" name="TextBox 1115">
              <a:extLst>
                <a:ext uri="{FF2B5EF4-FFF2-40B4-BE49-F238E27FC236}">
                  <a16:creationId xmlns:a16="http://schemas.microsoft.com/office/drawing/2014/main" id="{89059F69-568F-3214-27D8-3A120899A921}"/>
                </a:ext>
              </a:extLst>
            </p:cNvPr>
            <p:cNvSpPr txBox="1"/>
            <p:nvPr/>
          </p:nvSpPr>
          <p:spPr>
            <a:xfrm>
              <a:off x="4748132" y="5991900"/>
              <a:ext cx="3160568" cy="467252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21222982"/>
                </a:avLst>
              </a:prstTxWarp>
              <a:spAutoFit/>
            </a:bodyPr>
            <a:lstStyle/>
            <a:p>
              <a:pPr defTabSz="457200"/>
              <a:r>
                <a:rPr lang="en-GB" sz="1600" dirty="0" err="1">
                  <a:solidFill>
                    <a:prstClr val="white">
                      <a:lumMod val="85000"/>
                    </a:prstClr>
                  </a:solidFill>
                  <a:latin typeface="Calibri"/>
                  <a:cs typeface="Mangal" panose="02040503050203030202" pitchFamily="18" charset="0"/>
                </a:rPr>
                <a:t>www.livingevidencesynthesis.ac.uk</a:t>
              </a:r>
              <a:endParaRPr lang="en-US" sz="1600" dirty="0">
                <a:solidFill>
                  <a:prstClr val="white">
                    <a:lumMod val="85000"/>
                  </a:prstClr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3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737F-2F21-4A03-B111-A42EE498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General Research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9F31-12FC-CB7D-3EFE-292A1B9D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334204"/>
          </a:xfrm>
        </p:spPr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Mental health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Health systems research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Implementation Science</a:t>
            </a: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Global mental health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946DC7-1990-62EC-7FBE-DED1DB932675}"/>
              </a:ext>
            </a:extLst>
          </p:cNvPr>
          <p:cNvSpPr txBox="1">
            <a:spLocks/>
          </p:cNvSpPr>
          <p:nvPr/>
        </p:nvSpPr>
        <p:spPr>
          <a:xfrm>
            <a:off x="6484776" y="365124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Methods Expertise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C8C8FB-3A31-28A7-593D-A70C9EC16482}"/>
              </a:ext>
            </a:extLst>
          </p:cNvPr>
          <p:cNvSpPr txBox="1">
            <a:spLocks/>
          </p:cNvSpPr>
          <p:nvPr/>
        </p:nvSpPr>
        <p:spPr>
          <a:xfrm>
            <a:off x="6484776" y="1825625"/>
            <a:ext cx="5257800" cy="3334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Epidemiology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Quantitative research methods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Systematic review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D6FA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Meta-analysis</a:t>
            </a:r>
          </a:p>
        </p:txBody>
      </p:sp>
      <p:pic>
        <p:nvPicPr>
          <p:cNvPr id="7" name="Picture 2" descr="footer-cpec-lse-logos – Resources to support community and institutional  Long-Term Care responses to COVID-19">
            <a:extLst>
              <a:ext uri="{FF2B5EF4-FFF2-40B4-BE49-F238E27FC236}">
                <a16:creationId xmlns:a16="http://schemas.microsoft.com/office/drawing/2014/main" id="{AC8DD409-CC95-6372-5B81-6307B748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734" y="5674008"/>
            <a:ext cx="3995928" cy="10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2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FE868-E956-E39E-31A1-1ACA0C9D9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-cpec-lse-logos – Resources to support community and institutional  Long-Term Care responses to COVID-19">
            <a:extLst>
              <a:ext uri="{FF2B5EF4-FFF2-40B4-BE49-F238E27FC236}">
                <a16:creationId xmlns:a16="http://schemas.microsoft.com/office/drawing/2014/main" id="{73A86245-AFE5-D7F9-4DC5-B52FE459E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2" y="6254885"/>
            <a:ext cx="1866023" cy="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1123DF-9EAD-1E5D-7CAB-E7996B5FC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97" y="165229"/>
            <a:ext cx="9941036" cy="6311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498524-46DD-6AB3-F603-111A658D0226}"/>
              </a:ext>
            </a:extLst>
          </p:cNvPr>
          <p:cNvSpPr txBox="1"/>
          <p:nvPr/>
        </p:nvSpPr>
        <p:spPr>
          <a:xfrm>
            <a:off x="84707" y="6468046"/>
            <a:ext cx="4716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Westfall et al.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JAMA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50000"/>
                  </a:srgb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2007;297(4):403-406 (doi:10.1001/jama.297.4.403)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297FD5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75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368D9-5E1B-043B-B99F-DE22C895C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-cpec-lse-logos – Resources to support community and institutional  Long-Term Care responses to COVID-19">
            <a:extLst>
              <a:ext uri="{FF2B5EF4-FFF2-40B4-BE49-F238E27FC236}">
                <a16:creationId xmlns:a16="http://schemas.microsoft.com/office/drawing/2014/main" id="{CB517BFD-758D-E985-C87C-E5760BA9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2" y="6254885"/>
            <a:ext cx="1866023" cy="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7C9CAD-909F-15A0-D6B6-F0B178D37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08155"/>
            <a:ext cx="4342447" cy="4886614"/>
          </a:xfrm>
          <a:prstGeom prst="rect">
            <a:avLst/>
          </a:prstGeom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id="{04995967-9938-CC99-DC2D-88CA18812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39" y="995589"/>
            <a:ext cx="4752528" cy="2529923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65125" marR="0" lvl="0" indent="-3651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Founder: Iain Chalmers et al.</a:t>
            </a:r>
          </a:p>
          <a:p>
            <a:pPr marL="365125" marR="0" lvl="0" indent="-3651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UK Cochrane Centre, Oxford (1992)</a:t>
            </a:r>
          </a:p>
          <a:p>
            <a:pPr marL="365125" marR="0" lvl="0" indent="-3651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Cochrane Collaboration (1993)</a:t>
            </a:r>
          </a:p>
          <a:p>
            <a:pPr marL="822325" marR="0" lvl="1" indent="-3651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77 people, 9 countries in 1993</a:t>
            </a:r>
          </a:p>
          <a:p>
            <a:pPr marL="822325" marR="0" lvl="1" indent="-3651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Over 21,000, 120 countries in 2015</a:t>
            </a:r>
          </a:p>
          <a:p>
            <a:pPr marL="822325" marR="0" lvl="1" indent="-3651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Over 6,300 published reviews</a:t>
            </a:r>
          </a:p>
          <a:p>
            <a:pPr marL="822325" marR="0" lvl="1" indent="-365125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Online library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9A2E2-37FE-3197-1556-517FFC40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79" y="4165288"/>
            <a:ext cx="4342447" cy="1569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6BBBA-04E6-0947-6F92-0FDF7B03FEED}"/>
              </a:ext>
            </a:extLst>
          </p:cNvPr>
          <p:cNvSpPr txBox="1"/>
          <p:nvPr/>
        </p:nvSpPr>
        <p:spPr>
          <a:xfrm>
            <a:off x="1613577" y="6220723"/>
            <a:ext cx="3554168" cy="338554"/>
          </a:xfrm>
          <a:prstGeom prst="rect">
            <a:avLst/>
          </a:prstGeom>
          <a:solidFill>
            <a:srgbClr val="FFFF00">
              <a:alpha val="37000"/>
            </a:srgbClr>
          </a:solidFill>
          <a:ln w="25400" cap="rnd">
            <a:solidFill>
              <a:schemeClr val="tx2">
                <a:lumMod val="75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*Main focus: reviews of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4819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52652-DB0D-CDDB-7206-AF4BF1255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-cpec-lse-logos – Resources to support community and institutional  Long-Term Care responses to COVID-19">
            <a:extLst>
              <a:ext uri="{FF2B5EF4-FFF2-40B4-BE49-F238E27FC236}">
                <a16:creationId xmlns:a16="http://schemas.microsoft.com/office/drawing/2014/main" id="{3CE7F9A2-A7E1-E10F-5A20-D7BDDF06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2" y="6254885"/>
            <a:ext cx="1866023" cy="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103707-54ED-BBE7-6A57-7ED4B1047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29" y="112233"/>
            <a:ext cx="9225642" cy="6745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055721-A560-7BE2-6352-E4438CE10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647" y="2689054"/>
            <a:ext cx="893824" cy="1202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2F479-1B06-DF59-05BC-DD1A3083D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4647" y="1426975"/>
            <a:ext cx="893824" cy="121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1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9F767-0061-FAEB-8E13-E0A197DE6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-cpec-lse-logos – Resources to support community and institutional  Long-Term Care responses to COVID-19">
            <a:extLst>
              <a:ext uri="{FF2B5EF4-FFF2-40B4-BE49-F238E27FC236}">
                <a16:creationId xmlns:a16="http://schemas.microsoft.com/office/drawing/2014/main" id="{6C627C3E-BB59-9442-1E9D-348CC4A1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2" y="6254885"/>
            <a:ext cx="1866023" cy="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526;p4">
            <a:extLst>
              <a:ext uri="{FF2B5EF4-FFF2-40B4-BE49-F238E27FC236}">
                <a16:creationId xmlns:a16="http://schemas.microsoft.com/office/drawing/2014/main" id="{D7E50832-166A-7A7E-1F23-CA486C22DC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246" y="4646951"/>
            <a:ext cx="5540624" cy="209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90652B-12BE-0B94-D622-5D479AA9A19C}"/>
              </a:ext>
            </a:extLst>
          </p:cNvPr>
          <p:cNvSpPr txBox="1"/>
          <p:nvPr/>
        </p:nvSpPr>
        <p:spPr>
          <a:xfrm>
            <a:off x="829890" y="1955043"/>
            <a:ext cx="7669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B5BA">
                  <a:lumMod val="50000"/>
                </a:srgbClr>
              </a:buClr>
              <a:buSzPct val="12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From effectiveness to adoption: 17-20 years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97CCE0-68BC-C7F0-E2B9-B90B59AA555A}"/>
              </a:ext>
            </a:extLst>
          </p:cNvPr>
          <p:cNvSpPr txBox="1"/>
          <p:nvPr/>
        </p:nvSpPr>
        <p:spPr>
          <a:xfrm>
            <a:off x="829890" y="3249421"/>
            <a:ext cx="1074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B5BA">
                  <a:lumMod val="50000"/>
                </a:srgbClr>
              </a:buClr>
              <a:buSzPct val="12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80%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629DD1">
                    <a:lumMod val="50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of medical research investment do not make public impact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629DD1">
                  <a:lumMod val="50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BA0C5E-25C5-F805-4F14-784D805C82B0}"/>
              </a:ext>
            </a:extLst>
          </p:cNvPr>
          <p:cNvSpPr txBox="1"/>
          <p:nvPr/>
        </p:nvSpPr>
        <p:spPr>
          <a:xfrm>
            <a:off x="829889" y="2602232"/>
            <a:ext cx="9668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B5BA">
                  <a:lumMod val="50000"/>
                </a:srgbClr>
              </a:buClr>
              <a:buSzPct val="125000"/>
              <a:buFont typeface="Courier New" panose="02070309020205020404" pitchFamily="49" charset="0"/>
              <a:buChar char="o"/>
              <a:tabLst/>
              <a:defRPr/>
            </a:pPr>
            <a:r>
              <a:rPr lang="en-GB" sz="2800" dirty="0">
                <a:solidFill>
                  <a:srgbClr val="629DD1">
                    <a:lumMod val="50000"/>
                  </a:srgbClr>
                </a:solidFill>
                <a:latin typeface="Roboto"/>
              </a:rPr>
              <a:t>Less than 50% of innovation make it into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343511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9F767-0061-FAEB-8E13-E0A197DE6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-cpec-lse-logos – Resources to support community and institutional  Long-Term Care responses to COVID-19">
            <a:extLst>
              <a:ext uri="{FF2B5EF4-FFF2-40B4-BE49-F238E27FC236}">
                <a16:creationId xmlns:a16="http://schemas.microsoft.com/office/drawing/2014/main" id="{6C627C3E-BB59-9442-1E9D-348CC4A1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2" y="6254885"/>
            <a:ext cx="1866023" cy="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993CFA-74C6-32E3-E4D6-1F38CA11C92B}"/>
              </a:ext>
            </a:extLst>
          </p:cNvPr>
          <p:cNvSpPr txBox="1"/>
          <p:nvPr/>
        </p:nvSpPr>
        <p:spPr>
          <a:xfrm>
            <a:off x="755246" y="457199"/>
            <a:ext cx="1099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Shortfalls of traditional evidence synthesis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5DD58-B741-88F2-DB69-29D4D73BD324}"/>
              </a:ext>
            </a:extLst>
          </p:cNvPr>
          <p:cNvSpPr txBox="1"/>
          <p:nvPr/>
        </p:nvSpPr>
        <p:spPr>
          <a:xfrm>
            <a:off x="1549856" y="1645233"/>
            <a:ext cx="63065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Restrict in scope</a:t>
            </a:r>
          </a:p>
          <a:p>
            <a:pPr marL="457200" indent="-45720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Time- and resource-consuming</a:t>
            </a:r>
          </a:p>
          <a:p>
            <a:pPr marL="457200" indent="-45720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Duplication of efforts</a:t>
            </a:r>
          </a:p>
          <a:p>
            <a:pPr marL="457200" indent="-45720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Running out of date</a:t>
            </a:r>
          </a:p>
          <a:p>
            <a:pPr marL="457200" indent="-45720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Suboptimal quality</a:t>
            </a:r>
          </a:p>
        </p:txBody>
      </p:sp>
    </p:spTree>
    <p:extLst>
      <p:ext uri="{BB962C8B-B14F-4D97-AF65-F5344CB8AC3E}">
        <p14:creationId xmlns:p14="http://schemas.microsoft.com/office/powerpoint/2010/main" val="309233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8992A-F758-E6E0-C2A4-4CDF086B1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-cpec-lse-logos – Resources to support community and institutional  Long-Term Care responses to COVID-19">
            <a:extLst>
              <a:ext uri="{FF2B5EF4-FFF2-40B4-BE49-F238E27FC236}">
                <a16:creationId xmlns:a16="http://schemas.microsoft.com/office/drawing/2014/main" id="{522A3DA8-EDFC-B258-7407-447C2770A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2" y="6254885"/>
            <a:ext cx="1866023" cy="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5E3F3-D956-4A71-1977-45D8E6A3A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02" y="578497"/>
            <a:ext cx="10492094" cy="56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5AB20-D96E-6723-26D1-4DE680761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er-cpec-lse-logos – Resources to support community and institutional  Long-Term Care responses to COVID-19">
            <a:extLst>
              <a:ext uri="{FF2B5EF4-FFF2-40B4-BE49-F238E27FC236}">
                <a16:creationId xmlns:a16="http://schemas.microsoft.com/office/drawing/2014/main" id="{08141635-4613-49C6-11C6-0BA68CEC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2" y="6254885"/>
            <a:ext cx="1866023" cy="4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922B97-8784-0AB8-DA27-EAFEEAEEC2EE}"/>
              </a:ext>
            </a:extLst>
          </p:cNvPr>
          <p:cNvSpPr txBox="1"/>
          <p:nvPr/>
        </p:nvSpPr>
        <p:spPr>
          <a:xfrm>
            <a:off x="755246" y="457199"/>
            <a:ext cx="10998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Shortfalls of traditional evidence synthesis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71DF3-FBF6-0B3C-E000-1FA7267C800B}"/>
              </a:ext>
            </a:extLst>
          </p:cNvPr>
          <p:cNvSpPr txBox="1"/>
          <p:nvPr/>
        </p:nvSpPr>
        <p:spPr>
          <a:xfrm>
            <a:off x="1549856" y="1645233"/>
            <a:ext cx="63065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Restrict in scope</a:t>
            </a:r>
          </a:p>
          <a:p>
            <a:pPr marL="457200" indent="-45720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Time- and resource-consuming</a:t>
            </a:r>
          </a:p>
          <a:p>
            <a:pPr marL="457200" indent="-45720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Duplication of efforts</a:t>
            </a:r>
          </a:p>
          <a:p>
            <a:pPr marL="457200" indent="-45720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Running out of date</a:t>
            </a:r>
          </a:p>
          <a:p>
            <a:pPr marL="457200" indent="-457200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Courier New" panose="02070309020205020404" pitchFamily="49" charset="0"/>
              <a:buChar char="o"/>
            </a:pPr>
            <a:r>
              <a:rPr lang="en-GB" sz="3200" dirty="0">
                <a:solidFill>
                  <a:schemeClr val="bg1">
                    <a:lumMod val="85000"/>
                  </a:schemeClr>
                </a:solidFill>
              </a:rPr>
              <a:t>Suboptimal quality</a:t>
            </a:r>
          </a:p>
        </p:txBody>
      </p:sp>
    </p:spTree>
    <p:extLst>
      <p:ext uri="{BB962C8B-B14F-4D97-AF65-F5344CB8AC3E}">
        <p14:creationId xmlns:p14="http://schemas.microsoft.com/office/powerpoint/2010/main" val="133980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EC">
      <a:dk1>
        <a:sysClr val="windowText" lastClr="000000"/>
      </a:dk1>
      <a:lt1>
        <a:sysClr val="window" lastClr="FFFFFF"/>
      </a:lt1>
      <a:dk2>
        <a:srgbClr val="32777A"/>
      </a:dk2>
      <a:lt2>
        <a:srgbClr val="CCE9EA"/>
      </a:lt2>
      <a:accent1>
        <a:srgbClr val="56B5BA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SE CPEC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2cc7e3-10f0-48ad-9c9d-234211467b50" xsi:nil="true"/>
    <lcf76f155ced4ddcb4097134ff3c332f xmlns="cbeceafd-bdf9-4ffd-b8ae-7a3f4107f82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C73FCDF03F44AADF30873CDD8B188" ma:contentTypeVersion="18" ma:contentTypeDescription="Create a new document." ma:contentTypeScope="" ma:versionID="bfd24ef97135bac3ea4bead77f67fb2d">
  <xsd:schema xmlns:xsd="http://www.w3.org/2001/XMLSchema" xmlns:xs="http://www.w3.org/2001/XMLSchema" xmlns:p="http://schemas.microsoft.com/office/2006/metadata/properties" xmlns:ns2="cbeceafd-bdf9-4ffd-b8ae-7a3f4107f82b" xmlns:ns3="152cc7e3-10f0-48ad-9c9d-234211467b50" targetNamespace="http://schemas.microsoft.com/office/2006/metadata/properties" ma:root="true" ma:fieldsID="baebe1811708cd1c111434469e05c1c1" ns2:_="" ns3:_="">
    <xsd:import namespace="cbeceafd-bdf9-4ffd-b8ae-7a3f4107f82b"/>
    <xsd:import namespace="152cc7e3-10f0-48ad-9c9d-234211467b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ceafd-bdf9-4ffd-b8ae-7a3f4107f8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cc7e3-10f0-48ad-9c9d-234211467b5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1c43d4-7b56-41c4-88ea-53574508b28f}" ma:internalName="TaxCatchAll" ma:showField="CatchAllData" ma:web="152cc7e3-10f0-48ad-9c9d-234211467b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83AD8A-DCF3-46EF-9510-5B1FF3D8A9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2258AE-0EE7-476E-8CC7-B671DCD50AF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dd0f5c27-e077-4a37-9efa-c4c7411a6914"/>
    <ds:schemaRef ds:uri="http://www.w3.org/XML/1998/namespace"/>
    <ds:schemaRef ds:uri="http://purl.org/dc/dcmitype/"/>
    <ds:schemaRef ds:uri="e67604fa-5558-4793-878f-2430d52311d8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96C000-CB86-4C15-9F87-A5B7D2B4B1A6}"/>
</file>

<file path=docProps/app.xml><?xml version="1.0" encoding="utf-8"?>
<Properties xmlns="http://schemas.openxmlformats.org/officeDocument/2006/extended-properties" xmlns:vt="http://schemas.openxmlformats.org/officeDocument/2006/docPropsVTypes">
  <TotalTime>8993</TotalTime>
  <Words>392</Words>
  <Application>Microsoft Macintosh PowerPoint</Application>
  <PresentationFormat>Widescreen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Courier New</vt:lpstr>
      <vt:lpstr>Helvetica</vt:lpstr>
      <vt:lpstr>Roboto</vt:lpstr>
      <vt:lpstr>Roboto Light</vt:lpstr>
      <vt:lpstr>Wingdings</vt:lpstr>
      <vt:lpstr>Office Theme</vt:lpstr>
      <vt:lpstr>1_Office Theme</vt:lpstr>
      <vt:lpstr>2_Office Theme</vt:lpstr>
      <vt:lpstr>PowerPoint Presentation</vt:lpstr>
      <vt:lpstr>General Research Interests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Fenton,AL</dc:creator>
  <cp:lastModifiedBy>Wagner Silva-Ribeiro</cp:lastModifiedBy>
  <cp:revision>5</cp:revision>
  <dcterms:created xsi:type="dcterms:W3CDTF">2023-08-22T10:16:41Z</dcterms:created>
  <dcterms:modified xsi:type="dcterms:W3CDTF">2025-11-11T15:23:57Z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0x010100708C73FCDF03F44AADF30873CDD8B188</vt:lpwstr>
  </property>
</Properties>
</file>