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sldIdLst>
    <p:sldId id="483" r:id="rId4"/>
    <p:sldId id="565" r:id="rId5"/>
    <p:sldId id="582" r:id="rId6"/>
    <p:sldId id="602" r:id="rId7"/>
    <p:sldId id="604" r:id="rId8"/>
    <p:sldId id="588" r:id="rId9"/>
    <p:sldId id="587" r:id="rId10"/>
    <p:sldId id="585" r:id="rId11"/>
    <p:sldId id="584" r:id="rId12"/>
    <p:sldId id="586" r:id="rId13"/>
    <p:sldId id="583" r:id="rId14"/>
    <p:sldId id="600" r:id="rId15"/>
    <p:sldId id="599" r:id="rId16"/>
    <p:sldId id="601" r:id="rId17"/>
    <p:sldId id="603" r:id="rId18"/>
    <p:sldId id="589" r:id="rId19"/>
    <p:sldId id="598" r:id="rId20"/>
    <p:sldId id="591" r:id="rId21"/>
    <p:sldId id="592" r:id="rId22"/>
    <p:sldId id="569" r:id="rId2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 Simera" initials="IS" lastIdx="1" clrIdx="0">
    <p:extLst>
      <p:ext uri="{19B8F6BF-5375-455C-9EA6-DF929625EA0E}">
        <p15:presenceInfo xmlns:p15="http://schemas.microsoft.com/office/powerpoint/2012/main" userId="Iveta Simera" providerId="None"/>
      </p:ext>
    </p:extLst>
  </p:cmAuthor>
  <p:cmAuthor id="2" name="Heather Sears" initials="HS" lastIdx="1" clrIdx="1">
    <p:extLst>
      <p:ext uri="{19B8F6BF-5375-455C-9EA6-DF929625EA0E}">
        <p15:presenceInfo xmlns:p15="http://schemas.microsoft.com/office/powerpoint/2012/main" userId="S-1-5-21-965986272-2670324833-3922322202-310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2" autoAdjust="0"/>
    <p:restoredTop sz="50969" autoAdjust="0"/>
  </p:normalViewPr>
  <p:slideViewPr>
    <p:cSldViewPr snapToGrid="0">
      <p:cViewPr varScale="1">
        <p:scale>
          <a:sx n="32" d="100"/>
          <a:sy n="32" d="100"/>
        </p:scale>
        <p:origin x="1702" y="14"/>
      </p:cViewPr>
      <p:guideLst/>
    </p:cSldViewPr>
  </p:slideViewPr>
  <p:outlineViewPr>
    <p:cViewPr>
      <p:scale>
        <a:sx n="33" d="100"/>
        <a:sy n="33" d="100"/>
      </p:scale>
      <p:origin x="0" y="-504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2976A-1567-4673-BA48-31A0609787BC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3DA43-A950-43CE-96A5-C7407307B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5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3DA43-A950-43CE-96A5-C7407307B4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95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0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08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00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5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21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33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481F1-724A-167B-F388-524160067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F002A1-C7D2-475D-268D-BED978E9C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287E87-CB10-84E1-919C-B947CEDA0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07671-2EBF-748A-CEAF-067A6DAB4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3DA43-A950-43CE-96A5-C7407307B4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70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8F301-26E5-BDE6-6BF8-3A33E8F02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E9F4D9-B17B-EF54-F704-4F445DDAF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54359-1C47-6513-5B70-CD2F84F7E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48026-F20C-3734-F046-D31339AB7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3DA43-A950-43CE-96A5-C7407307B4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913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3DA43-A950-43CE-96A5-C7407307B4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14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6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02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8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5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5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490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61DBD-7D51-FC78-85E6-5952787EF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13F7E-9B78-50CF-A611-3B71404FE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DCF9D7-C5E4-DC1C-9B8F-3369546E1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2767B-B4B5-4D93-A88B-9FC901CD3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15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DA43-A950-43CE-96A5-C7407307B4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0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2593-4E25-4F68-ACFA-6FD0960A3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53EC6-6CDC-4E97-9961-9C0E39758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E0BA2-1725-4DB9-A635-94D3F893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77278-9FF8-4E0A-9AA2-F084696A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78969-778D-4AB2-B0E7-27B043BD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30D4-F719-41A5-A362-2C57268C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1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0229-C978-454A-AFC3-1B878F12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71AA0-2649-49B1-89FF-2C022CBE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17114-51BB-4FB5-BFD7-C91CF293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03E75-0DBC-4FDE-8F18-936359EE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B31EF-9E8D-46EE-AD4D-FDAE7F3A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30D4-F719-41A5-A362-2C57268C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6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E190C-588C-473F-8D8B-AA309F4FD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C7537-BB55-40C6-9600-2648A0043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2A055-BAA8-467C-BCDA-14D03CF4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26FDB-350E-4581-A8EE-CD3A64EB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42FC6-033C-4DCF-8199-E628A9F1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30D4-F719-41A5-A362-2C57268C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80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1387-5A61-4BCE-8D8D-1C123B2B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96" y="350687"/>
            <a:ext cx="9152823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466DE-ED5D-4872-A5BB-E93D1A4E8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96" y="1974817"/>
            <a:ext cx="9152823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rgbClr val="002060"/>
                </a:solidFill>
                <a:latin typeface="+mj-lt"/>
              </a:defRPr>
            </a:lvl2pPr>
            <a:lvl3pPr>
              <a:defRPr>
                <a:solidFill>
                  <a:srgbClr val="002060"/>
                </a:solidFill>
                <a:latin typeface="+mj-lt"/>
              </a:defRPr>
            </a:lvl3pPr>
            <a:lvl4pPr>
              <a:defRPr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7F286-A190-4820-9315-C2D051FB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4878" y="6385226"/>
            <a:ext cx="27432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2E3A950-B08E-4651-A3C6-F79910672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AF103-859C-6A68-4DF3-5640D2A484A0}"/>
              </a:ext>
            </a:extLst>
          </p:cNvPr>
          <p:cNvSpPr txBox="1"/>
          <p:nvPr userDrawn="1"/>
        </p:nvSpPr>
        <p:spPr>
          <a:xfrm>
            <a:off x="684196" y="6430574"/>
            <a:ext cx="5291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Coaching for Research Leaders | isimera@gmail.com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5928AA-9C70-1229-043A-EC6F19B09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264" y="0"/>
            <a:ext cx="2168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515D-6A27-42F8-A1B7-A607FBC2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4F250-95EE-462E-B5AE-C22E313A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31479-FA0A-40A7-8FBB-EA8ED7AD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8F4FB-8D50-4604-B77C-05039D08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212AC-D0DC-42B6-B06F-32F88571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30D4-F719-41A5-A362-2C57268C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E9C3-72A0-4E67-B07A-F2F869C9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A8BB1-E2B1-4FF3-9EF8-0812CE350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A506C-58B5-40E9-B304-C4215AB84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35BE1-6E37-472F-B664-01E1E48A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FA263-B9CA-4766-B15B-AFA2EF22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A97C0-782C-4B45-AA25-665F82E2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30D4-F719-41A5-A362-2C57268C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3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CEDE-6DBD-4739-B3B5-6882FBB4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42C43-4094-4000-83F0-2E6284193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118A1-6357-4994-A0B5-0FAFDAF38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DB9AC-F386-4BB6-80F9-4121E9C53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F5D19-6D19-4615-B784-A552B6576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EF089-05F8-4AE3-9FE9-69AB5DF2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7DA26-4A37-4C6A-937A-26D101B3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C313B1-E924-4BA4-8FB1-35355B65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30D4-F719-41A5-A362-2C57268C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31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226A-4B84-4CB6-A0CE-2F015B5E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0BAFC-4D12-45BC-A676-1C6F3D4D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497D9-4352-4FCB-9CC6-EC5CCDA6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0FE2A-852D-4196-9367-DC0B315A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30D4-F719-41A5-A362-2C57268C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35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6C2F7-17DD-49DD-8018-67708EFB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9872B-D2E3-4D96-ADA5-6C9DE5B6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16A94-AD8E-4084-95DC-2710BFD6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30D4-F719-41A5-A362-2C57268C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5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EBD6-880D-4F19-A9EF-E66D0B09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78D71-FD7F-4569-A91E-F0B7494B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CAD0F-AD40-4E86-9AB3-31CE87D4B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0C3EE-B051-43CB-95C2-3E06D7FF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500CC-F03E-4D6C-A276-D37CD06F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A95B9-90B0-453A-BA62-EA359B50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30D4-F719-41A5-A362-2C57268C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B441-FC97-4A6D-96A4-85172217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48ECDF-C748-4958-A6BD-071CD8636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36D9E-643D-4B69-AD01-EB7989AA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D78CB-8A92-4528-ACA9-16D65881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0EA85-A184-4FDC-9773-DC35D4FF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B7C21-0C33-47B3-86C6-363F0522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30D4-F719-41A5-A362-2C57268C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2A03C-01DF-4177-A590-82742902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E6E23-F3BD-4620-987C-2871C6DCE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80236-93E7-4440-94DF-2A1179397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ACA6F-91A3-4B95-B30D-32ED6D0A6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5CA76-7864-4CB9-9859-2C2441F18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30D4-F719-41A5-A362-2C57268C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6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ofleeds.padlet.org/tlbell2/narrative-cv-resources-4ycihvl4qbvv2n90" TargetMode="External"/><Relationship Id="rId2" Type="http://schemas.openxmlformats.org/officeDocument/2006/relationships/hyperlink" Target="https://prosper.liverpool.ac.uk/postdoc-resources/career-development-navigato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F18133-DAE4-4AB6-A849-E5D09342371C}"/>
              </a:ext>
            </a:extLst>
          </p:cNvPr>
          <p:cNvSpPr txBox="1"/>
          <p:nvPr/>
        </p:nvSpPr>
        <p:spPr>
          <a:xfrm>
            <a:off x="170080" y="1376442"/>
            <a:ext cx="5968666" cy="3302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Career Planning</a:t>
            </a:r>
          </a:p>
          <a:p>
            <a: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</a:endParaRPr>
          </a:p>
          <a:p>
            <a: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</a:rPr>
              <a:t>How to ensure my work brings me what I need now and in the future 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70958-89C7-462C-91EE-1CE7852F4473}"/>
              </a:ext>
            </a:extLst>
          </p:cNvPr>
          <p:cNvSpPr txBox="1"/>
          <p:nvPr/>
        </p:nvSpPr>
        <p:spPr>
          <a:xfrm>
            <a:off x="83633" y="6270220"/>
            <a:ext cx="537488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 </a:t>
            </a:r>
            <a:r>
              <a:rPr lang="en-US" sz="2800" dirty="0">
                <a:solidFill>
                  <a:srgbClr val="002060"/>
                </a:solidFill>
                <a:latin typeface="Calibri" panose="020F0502020204030204"/>
              </a:rPr>
              <a:t>Gathering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2800" dirty="0">
                <a:solidFill>
                  <a:srgbClr val="002060"/>
                </a:solidFill>
                <a:latin typeface="Calibri" panose="020F0502020204030204"/>
              </a:rPr>
              <a:t>4 November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FB9FCF-4D3B-C460-F5CC-313C5C74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A8CBF-94BA-7D12-53B7-A47A6448203C}"/>
              </a:ext>
            </a:extLst>
          </p:cNvPr>
          <p:cNvSpPr txBox="1"/>
          <p:nvPr/>
        </p:nvSpPr>
        <p:spPr>
          <a:xfrm>
            <a:off x="170080" y="4808115"/>
            <a:ext cx="363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Dr Iveta Simera</a:t>
            </a:r>
          </a:p>
        </p:txBody>
      </p:sp>
    </p:spTree>
    <p:extLst>
      <p:ext uri="{BB962C8B-B14F-4D97-AF65-F5344CB8AC3E}">
        <p14:creationId xmlns:p14="http://schemas.microsoft.com/office/powerpoint/2010/main" val="36624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F25D-5DF8-9A6A-4C3E-79A6F242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9871-8807-4F46-A115-9A02DB00F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Factors that drive your career are highly individual</a:t>
            </a:r>
          </a:p>
          <a:p>
            <a:r>
              <a:rPr lang="en-GB" dirty="0"/>
              <a:t>Evolving / different at different career stage</a:t>
            </a:r>
          </a:p>
          <a:p>
            <a:endParaRPr lang="en-GB" dirty="0"/>
          </a:p>
          <a:p>
            <a:r>
              <a:rPr lang="en-GB" dirty="0"/>
              <a:t>They reflect your basic needs (salary level), values, motivations, strengths and work preferences</a:t>
            </a:r>
          </a:p>
          <a:p>
            <a:endParaRPr lang="en-GB" dirty="0"/>
          </a:p>
          <a:p>
            <a:r>
              <a:rPr lang="en-GB" dirty="0"/>
              <a:t>Help us assess where I am and where I want to be</a:t>
            </a:r>
          </a:p>
          <a:p>
            <a:r>
              <a:rPr lang="en-GB" dirty="0"/>
              <a:t>What I need to prioritise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773B8-6C04-389F-8962-405E3AC6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2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CF5D-4AF6-2F36-3BE4-23D39FD1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24" y="545733"/>
            <a:ext cx="6525126" cy="1587867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</a:t>
            </a:r>
            <a:r>
              <a:rPr lang="en-GB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really want and need from my career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D845C-4C9E-BC96-8D02-780FC2CD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96" y="2432050"/>
            <a:ext cx="5367354" cy="3384551"/>
          </a:xfrm>
        </p:spPr>
        <p:txBody>
          <a:bodyPr/>
          <a:lstStyle/>
          <a:p>
            <a:r>
              <a:rPr lang="en-GB" dirty="0"/>
              <a:t>Why did you choose to do the things you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 you enjoy doing most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motivates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helps you to succeed and to feel successful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12807-71CD-D04A-7D56-7447F887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77E43-4FBA-0B8F-189F-617A1796F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50" y="228377"/>
            <a:ext cx="5288745" cy="65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7704-8C15-2CEF-F8FD-AE093EB4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61" y="73777"/>
            <a:ext cx="9152823" cy="1325563"/>
          </a:xfrm>
        </p:spPr>
        <p:txBody>
          <a:bodyPr/>
          <a:lstStyle/>
          <a:p>
            <a:r>
              <a:rPr lang="en-GB" dirty="0"/>
              <a:t>Career development wheel(s)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CC573-0DAC-AE2F-59CA-89946788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77F59-C720-A635-8DDA-296BFDF2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043" y="3419382"/>
            <a:ext cx="3619869" cy="3438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99A44-8189-EDB2-9618-DD46317D6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1" y="1166744"/>
            <a:ext cx="3750365" cy="359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13464-0FAB-76D1-472F-8FA96809A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570" y="1600250"/>
            <a:ext cx="3843889" cy="37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3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24A8-F06D-07DE-133B-5AB39B58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96" y="350687"/>
            <a:ext cx="9294691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Narrative CV template as a framework for career (development)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C3FBF-D6AA-5C3B-D039-F4B26681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F4322-EB4E-53F0-6183-78DF5A0D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30"/>
          <a:stretch>
            <a:fillRect/>
          </a:stretch>
        </p:blipFill>
        <p:spPr>
          <a:xfrm>
            <a:off x="107588" y="2265216"/>
            <a:ext cx="9729431" cy="3488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577D65-D139-FA8C-578C-7354F30677A6}"/>
              </a:ext>
            </a:extLst>
          </p:cNvPr>
          <p:cNvSpPr txBox="1"/>
          <p:nvPr/>
        </p:nvSpPr>
        <p:spPr>
          <a:xfrm>
            <a:off x="5012635" y="6342819"/>
            <a:ext cx="4542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Modified from slides of Taryn Bell, Narrative CV, Prosper webinar</a:t>
            </a:r>
          </a:p>
        </p:txBody>
      </p:sp>
    </p:spTree>
    <p:extLst>
      <p:ext uri="{BB962C8B-B14F-4D97-AF65-F5344CB8AC3E}">
        <p14:creationId xmlns:p14="http://schemas.microsoft.com/office/powerpoint/2010/main" val="40449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C9E7-9006-5192-5361-FEBE0F5C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A2170-9502-E410-44C8-9644697D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19A78-4530-5BEC-4534-01B5AA507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403930"/>
            <a:ext cx="12115800" cy="4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5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35CF-5FEA-D5F2-5C7B-CEC41487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B948DA3-1DB8-A674-24DD-5702A794F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047" r="20533"/>
          <a:stretch>
            <a:fillRect/>
          </a:stretch>
        </p:blipFill>
        <p:spPr>
          <a:xfrm>
            <a:off x="475719" y="5847748"/>
            <a:ext cx="7464829" cy="9026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D7C7D-1B9A-DC12-2D3B-1AAD547C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ACD26C-4BD9-72B8-3A6A-DF319C04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9" r="12274" b="-1"/>
          <a:stretch>
            <a:fillRect/>
          </a:stretch>
        </p:blipFill>
        <p:spPr>
          <a:xfrm>
            <a:off x="475719" y="4397824"/>
            <a:ext cx="8081872" cy="911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ACEC15-8891-D60A-86C9-498501067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67" y="95177"/>
            <a:ext cx="11310998" cy="39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E51F-EFB0-CB02-EE69-F94CB453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– Pair -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0F9D-77C4-5028-7840-D3814FC35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are you going to do now about your career planning?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Tx/>
              <a:buChar char="-"/>
            </a:pPr>
            <a:r>
              <a:rPr lang="en-GB" dirty="0"/>
              <a:t>Think of 2-3 immediate actions based on what you learned today and what resonated most with you and your situation</a:t>
            </a:r>
          </a:p>
          <a:p>
            <a:pPr lvl="1">
              <a:buFontTx/>
              <a:buChar char="-"/>
            </a:pPr>
            <a:r>
              <a:rPr lang="en-GB" dirty="0"/>
              <a:t>Where will you start</a:t>
            </a:r>
          </a:p>
          <a:p>
            <a:pPr lvl="1">
              <a:buFontTx/>
              <a:buChar char="-"/>
            </a:pPr>
            <a:r>
              <a:rPr lang="en-GB" dirty="0"/>
              <a:t>When? How you will ensure you will really do it?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r>
              <a:rPr lang="en-GB" dirty="0"/>
              <a:t>Think individually (1-2 min)</a:t>
            </a:r>
          </a:p>
          <a:p>
            <a:pPr lvl="1"/>
            <a:r>
              <a:rPr lang="en-GB" dirty="0"/>
              <a:t>Discuss in pairs (5 min)</a:t>
            </a:r>
          </a:p>
          <a:p>
            <a:pPr lvl="1"/>
            <a:r>
              <a:rPr lang="en-GB" dirty="0"/>
              <a:t>Share with everyone (5 min)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3E722-04D7-B7A8-91F5-9342515F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83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81BE6-EA28-48F0-B833-3BFBE207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D635-0572-83E0-D58F-610DE6CA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5" y="124628"/>
            <a:ext cx="9152823" cy="1325563"/>
          </a:xfrm>
        </p:spPr>
        <p:txBody>
          <a:bodyPr/>
          <a:lstStyle/>
          <a:p>
            <a:r>
              <a:rPr lang="en-GB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17B6-6D1F-249F-7114-FE02A84A6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46" y="1282550"/>
            <a:ext cx="9152823" cy="5340500"/>
          </a:xfrm>
        </p:spPr>
        <p:txBody>
          <a:bodyPr>
            <a:noAutofit/>
          </a:bodyPr>
          <a:lstStyle/>
          <a:p>
            <a:r>
              <a:rPr lang="en-GB" sz="1800" dirty="0"/>
              <a:t>How to find an approach to career planning that works for me</a:t>
            </a:r>
          </a:p>
          <a:p>
            <a:r>
              <a:rPr lang="en-GB" sz="1800" dirty="0"/>
              <a:t>How to identify what I really want and need from my career</a:t>
            </a:r>
          </a:p>
          <a:p>
            <a:r>
              <a:rPr lang="en-GB" sz="1800" dirty="0"/>
              <a:t>How to ensure I am moving in the right direction</a:t>
            </a:r>
          </a:p>
          <a:p>
            <a:endParaRPr lang="en-GB" dirty="0"/>
          </a:p>
          <a:p>
            <a:r>
              <a:rPr lang="en-GB" dirty="0"/>
              <a:t>Key tips:</a:t>
            </a:r>
          </a:p>
          <a:p>
            <a:pPr lvl="1"/>
            <a:r>
              <a:rPr lang="en-GB" dirty="0"/>
              <a:t>Reflect frequently about your career situation (present, change, dream)</a:t>
            </a:r>
          </a:p>
          <a:p>
            <a:pPr lvl="1"/>
            <a:r>
              <a:rPr lang="en-GB" dirty="0"/>
              <a:t>Keep refining and adjusting goals and actions</a:t>
            </a:r>
          </a:p>
          <a:p>
            <a:pPr lvl="1"/>
            <a:r>
              <a:rPr lang="en-GB" dirty="0"/>
              <a:t>Be alert and prepared for unexpected opportunities</a:t>
            </a:r>
          </a:p>
          <a:p>
            <a:pPr lvl="1"/>
            <a:r>
              <a:rPr lang="en-GB" dirty="0"/>
              <a:t>Follow your field, trends, etc.</a:t>
            </a:r>
          </a:p>
          <a:p>
            <a:pPr lvl="1"/>
            <a:r>
              <a:rPr lang="en-GB" dirty="0"/>
              <a:t>Use your networks: </a:t>
            </a:r>
            <a:r>
              <a:rPr lang="en-GB" b="1" dirty="0"/>
              <a:t>How can you help each other as a GROW community?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E1F59-F76B-47B1-B344-D1F35BF7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3A950-B08E-4651-A3C6-F799106722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45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550BA-0BBA-9373-BFEC-383D6D78E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DCC9-BA4A-4C96-EF54-5618B4F3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ensure I am moving in the right direction – reflection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28F3-AA94-A196-2DC8-D0C729FE3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96" y="1676250"/>
            <a:ext cx="9152823" cy="4649905"/>
          </a:xfrm>
        </p:spPr>
        <p:txBody>
          <a:bodyPr>
            <a:noAutofit/>
          </a:bodyPr>
          <a:lstStyle/>
          <a:p>
            <a:r>
              <a:rPr lang="en-GB" dirty="0"/>
              <a:t>Regularly reflect on your career</a:t>
            </a:r>
          </a:p>
          <a:p>
            <a:pPr lvl="1"/>
            <a:r>
              <a:rPr lang="en-GB" dirty="0"/>
              <a:t>What is my long-term career goal now? What are my wants and needs today?</a:t>
            </a:r>
          </a:p>
          <a:p>
            <a:pPr lvl="1"/>
            <a:r>
              <a:rPr lang="en-GB" dirty="0"/>
              <a:t>Have they changed? How?</a:t>
            </a:r>
          </a:p>
          <a:p>
            <a:pPr lvl="1"/>
            <a:r>
              <a:rPr lang="en-GB" dirty="0"/>
              <a:t>Is what I am doing getting me where I now want to go?</a:t>
            </a:r>
          </a:p>
          <a:p>
            <a:pPr lvl="1"/>
            <a:r>
              <a:rPr lang="en-GB" dirty="0"/>
              <a:t>How happy, fulfilled am I in my career right now?</a:t>
            </a:r>
          </a:p>
          <a:p>
            <a:pPr lvl="1"/>
            <a:r>
              <a:rPr lang="en-GB" dirty="0"/>
              <a:t>What is going on really well? </a:t>
            </a:r>
          </a:p>
          <a:p>
            <a:pPr lvl="1"/>
            <a:r>
              <a:rPr lang="en-GB" dirty="0"/>
              <a:t>What did I do to make it a success?</a:t>
            </a:r>
          </a:p>
          <a:p>
            <a:pPr lvl="1"/>
            <a:r>
              <a:rPr lang="en-GB" dirty="0"/>
              <a:t>What do I enjoy most doing? </a:t>
            </a:r>
          </a:p>
          <a:p>
            <a:pPr lvl="1"/>
            <a:r>
              <a:rPr lang="en-GB" dirty="0"/>
              <a:t>How can I do more of it?</a:t>
            </a:r>
          </a:p>
          <a:p>
            <a:pPr lvl="1"/>
            <a:r>
              <a:rPr lang="en-GB" dirty="0"/>
              <a:t>What is happening in the job market / trends in my field?</a:t>
            </a:r>
          </a:p>
          <a:p>
            <a:pPr lvl="1"/>
            <a:r>
              <a:rPr lang="en-GB" dirty="0"/>
              <a:t>What are opportunities for career growth?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3EB6F-EBCD-B25B-3F10-D0B443B6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3A950-B08E-4651-A3C6-F799106722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0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6593-2F58-BC37-9011-0193928F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4A1AB-5067-084A-00EB-B48770D50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/>
              <a:t>What </a:t>
            </a:r>
            <a:r>
              <a:rPr lang="en-GB" b="1" i="1" dirty="0" err="1"/>
              <a:t>Color</a:t>
            </a:r>
            <a:r>
              <a:rPr lang="en-GB" b="1" i="1" dirty="0"/>
              <a:t> is your Parachute? </a:t>
            </a:r>
            <a:r>
              <a:rPr lang="en-GB" i="1" dirty="0"/>
              <a:t>by</a:t>
            </a:r>
            <a:r>
              <a:rPr lang="en-GB" dirty="0"/>
              <a:t> Richard N. </a:t>
            </a:r>
            <a:r>
              <a:rPr lang="en-GB" dirty="0" err="1"/>
              <a:t>Bolles</a:t>
            </a:r>
            <a:r>
              <a:rPr lang="en-GB" dirty="0"/>
              <a:t> &amp; Katherine Brookes (revised annually)</a:t>
            </a:r>
          </a:p>
          <a:p>
            <a:endParaRPr lang="en-GB" dirty="0"/>
          </a:p>
          <a:p>
            <a:r>
              <a:rPr lang="en-GB" b="1" dirty="0"/>
              <a:t>Prosper</a:t>
            </a:r>
          </a:p>
          <a:p>
            <a:r>
              <a:rPr lang="en-GB" dirty="0">
                <a:hlinkClick r:id="rId2"/>
              </a:rPr>
              <a:t>https://prosper.liverpool.ac.uk/postdoc-resources/career-development-navigator/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Narrative CVs resource</a:t>
            </a:r>
          </a:p>
          <a:p>
            <a:r>
              <a:rPr lang="en-GB" dirty="0">
                <a:hlinkClick r:id="rId3"/>
              </a:rPr>
              <a:t>https://universityofleeds.padlet.org/tlbell2/narrative-cv-resources-4ycihvl4qbvv2n90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8BB86-9C5E-F890-4854-6DB78B06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30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E36B-2D5A-DFD3-0BFD-CF172820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A1029-E741-7390-5FB6-E8CF9682C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96" y="1676250"/>
            <a:ext cx="9152823" cy="464990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3200" dirty="0"/>
              <a:t>Gain insights, top tips and exchange experience on </a:t>
            </a:r>
          </a:p>
          <a:p>
            <a:pPr marL="0" lvl="0" indent="0">
              <a:buNone/>
            </a:pPr>
            <a:endParaRPr lang="en-GB" sz="3200" dirty="0"/>
          </a:p>
          <a:p>
            <a:pPr lvl="0"/>
            <a:r>
              <a:rPr lang="en-GB" dirty="0"/>
              <a:t>How to identify what I really want and need from my career</a:t>
            </a:r>
          </a:p>
          <a:p>
            <a:pPr lvl="0"/>
            <a:r>
              <a:rPr lang="en-GB" dirty="0"/>
              <a:t>How to find an approach to career planning that works for me </a:t>
            </a:r>
          </a:p>
          <a:p>
            <a:pPr lvl="0"/>
            <a:r>
              <a:rPr lang="en-GB" dirty="0"/>
              <a:t>How to use Narrative CVs template as a helpful tool for career development </a:t>
            </a:r>
          </a:p>
          <a:p>
            <a:pPr lvl="0"/>
            <a:r>
              <a:rPr lang="en-GB" dirty="0"/>
              <a:t>How to ensure I am moving in the right direction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E7752-CE19-C990-73DE-D753C425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706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89B2-F9A4-B004-5F40-309A87A8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46" y="858687"/>
            <a:ext cx="9152823" cy="3154513"/>
          </a:xfrm>
        </p:spPr>
        <p:txBody>
          <a:bodyPr>
            <a:normAutofit fontScale="90000"/>
          </a:bodyPr>
          <a:lstStyle/>
          <a:p>
            <a:br>
              <a:rPr lang="en-GB" sz="6000" dirty="0"/>
            </a:br>
            <a:br>
              <a:rPr lang="en-GB" sz="4000" dirty="0"/>
            </a:br>
            <a:r>
              <a:rPr lang="en-GB" sz="4000" dirty="0"/>
              <a:t>What is one thing that most resonated with you 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that will help you with your career planning 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0" dirty="0"/>
            </a:b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0FF2E-E997-3649-5B43-3018653A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49" y="4831398"/>
            <a:ext cx="9152823" cy="191895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00" dirty="0"/>
              <a:t>Dr Iveta Simera</a:t>
            </a:r>
          </a:p>
          <a:p>
            <a:pPr marL="0" indent="0" algn="r">
              <a:buNone/>
            </a:pPr>
            <a:r>
              <a:rPr lang="en-GB" sz="1800" dirty="0"/>
              <a:t>Coaching for Research Leaders</a:t>
            </a:r>
          </a:p>
          <a:p>
            <a:pPr marL="0" indent="0" algn="r">
              <a:buNone/>
            </a:pPr>
            <a:r>
              <a:rPr lang="en-GB" sz="1800" dirty="0"/>
              <a:t>Email: isimera@gmail.com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28979-91CA-35E1-282B-99E9440E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3A950-B08E-4651-A3C6-F799106722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F6FCD6-A445-0B8F-F7AF-9EB265BDC7B7}"/>
              </a:ext>
            </a:extLst>
          </p:cNvPr>
          <p:cNvSpPr txBox="1"/>
          <p:nvPr/>
        </p:nvSpPr>
        <p:spPr>
          <a:xfrm>
            <a:off x="684196" y="6196353"/>
            <a:ext cx="4672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Gill Sans MT" panose="020B0502020104020203" pitchFamily="34" charset="0"/>
              </a:rPr>
              <a:t>All downloaded photos copyright-free from pexels.com or unsplash.com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6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F51C-A556-44A5-88AC-27235E93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career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B658-F3D0-ECD3-9D95-E0F0D1B5E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96" y="1855069"/>
            <a:ext cx="9152823" cy="4351338"/>
          </a:xfrm>
        </p:spPr>
        <p:txBody>
          <a:bodyPr/>
          <a:lstStyle/>
          <a:p>
            <a:endParaRPr lang="en-GB" sz="3600" dirty="0"/>
          </a:p>
          <a:p>
            <a:r>
              <a:rPr lang="en-GB" sz="3600" dirty="0"/>
              <a:t>Career planning is the process of making </a:t>
            </a:r>
            <a:r>
              <a:rPr lang="en-GB" sz="3600" b="1" dirty="0"/>
              <a:t>decisions</a:t>
            </a:r>
            <a:r>
              <a:rPr lang="en-GB" sz="3600" dirty="0"/>
              <a:t> about </a:t>
            </a:r>
            <a:r>
              <a:rPr lang="en-GB" sz="3600" b="1" dirty="0"/>
              <a:t>what </a:t>
            </a:r>
            <a:r>
              <a:rPr lang="en-GB" sz="3600" dirty="0"/>
              <a:t>you want to do with your work life and </a:t>
            </a:r>
            <a:r>
              <a:rPr lang="en-GB" sz="3600" b="1" dirty="0"/>
              <a:t>how</a:t>
            </a:r>
            <a:r>
              <a:rPr lang="en-GB" sz="3600" dirty="0"/>
              <a:t> you’ll accomplish it.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1E0A1-035E-C112-6177-22BB18B9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38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7C24-ABED-B33A-0BEA-7300AC4D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starting points and goals for career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DBA8-43DD-9C91-D393-0FF6EBF4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32" y="2822712"/>
            <a:ext cx="9152823" cy="3061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Complete career / direction change 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….Changing some factors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      …. advancing towards known direction / 							         specific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AEDD1-349F-9B5C-2AA6-F511FFD8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7CF8F-C8E8-609B-4D4B-9FE3C5ED4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69" y="1973476"/>
            <a:ext cx="9536950" cy="680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6BC11-29F5-AB0D-C3E2-D86B762F9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52" y="5635060"/>
            <a:ext cx="954106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5E19-BF30-730B-E66C-7D389363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key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2BF7A-A183-EE63-C772-8CE7BF602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endParaRPr lang="en-GB" sz="3600" dirty="0"/>
          </a:p>
          <a:p>
            <a:pPr marL="228600" lvl="1">
              <a:spcBef>
                <a:spcPts val="1000"/>
              </a:spcBef>
            </a:pPr>
            <a:r>
              <a:rPr lang="en-GB" sz="3600" dirty="0"/>
              <a:t>Step 1: Where are you now?</a:t>
            </a:r>
          </a:p>
          <a:p>
            <a:pPr marL="228600" lvl="1">
              <a:spcBef>
                <a:spcPts val="1000"/>
              </a:spcBef>
            </a:pPr>
            <a:r>
              <a:rPr lang="en-GB" sz="3600" dirty="0"/>
              <a:t>Step 2: Where do you want to be?</a:t>
            </a:r>
          </a:p>
          <a:p>
            <a:pPr marL="228600" lvl="1">
              <a:spcBef>
                <a:spcPts val="1000"/>
              </a:spcBef>
            </a:pPr>
            <a:r>
              <a:rPr lang="en-GB" sz="3600" dirty="0"/>
              <a:t>Step 3: How are you going to get there?</a:t>
            </a:r>
          </a:p>
          <a:p>
            <a:pPr marL="228600" lvl="1">
              <a:spcBef>
                <a:spcPts val="1000"/>
              </a:spcBef>
            </a:pPr>
            <a:endParaRPr lang="en-GB" sz="3600" dirty="0"/>
          </a:p>
          <a:p>
            <a:pPr marL="228600" lvl="1">
              <a:spcBef>
                <a:spcPts val="1000"/>
              </a:spcBef>
            </a:pPr>
            <a:r>
              <a:rPr lang="en-GB" sz="3600" dirty="0"/>
              <a:t>Reflection – (Plan) - Action – Reflection - …..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1B4E7-8C97-347A-68E8-B56C12AD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31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C4EA3-750D-DC11-AFC3-483CC250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60497-67F2-DAAD-BF91-E3CE259DE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1" y="2454332"/>
            <a:ext cx="3868959" cy="3564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C174CF-4845-DA10-BEA9-4FD91351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205" y="0"/>
            <a:ext cx="283998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2AC4B-C433-14E9-9452-F1D8BF2D84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773"/>
          <a:stretch/>
        </p:blipFill>
        <p:spPr>
          <a:xfrm>
            <a:off x="8404607" y="2336735"/>
            <a:ext cx="3398668" cy="3701551"/>
          </a:xfrm>
          <a:prstGeom prst="rect">
            <a:avLst/>
          </a:prstGeom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CB9F9B40-E441-C827-7BC7-0548CB70247A}"/>
              </a:ext>
            </a:extLst>
          </p:cNvPr>
          <p:cNvSpPr/>
          <p:nvPr/>
        </p:nvSpPr>
        <p:spPr>
          <a:xfrm>
            <a:off x="552450" y="6117075"/>
            <a:ext cx="11309350" cy="662136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6D7D-F330-955F-2235-88832D035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96" y="1899813"/>
            <a:ext cx="11228404" cy="4351338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Planning </a:t>
            </a:r>
            <a:r>
              <a:rPr lang="en-GB" dirty="0"/>
              <a:t>every step					</a:t>
            </a:r>
            <a:r>
              <a:rPr lang="en-GB"/>
              <a:t>	Go </a:t>
            </a:r>
            <a:r>
              <a:rPr lang="en-GB" dirty="0"/>
              <a:t>with the flow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EFDE1-8AFE-87A1-E64C-FCDFD324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96" y="350687"/>
            <a:ext cx="10726754" cy="1325563"/>
          </a:xfrm>
        </p:spPr>
        <p:txBody>
          <a:bodyPr>
            <a:normAutofit/>
          </a:bodyPr>
          <a:lstStyle/>
          <a:p>
            <a:r>
              <a:rPr lang="en-GB" dirty="0"/>
              <a:t>How do you plan your career?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B6996A-7DBC-27C4-D4C2-F605B0E76354}"/>
              </a:ext>
            </a:extLst>
          </p:cNvPr>
          <p:cNvSpPr txBox="1"/>
          <p:nvPr/>
        </p:nvSpPr>
        <p:spPr>
          <a:xfrm>
            <a:off x="4944082" y="2396158"/>
            <a:ext cx="271145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Please share: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Your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Why did you position yourself just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makes career planning important for you just now</a:t>
            </a:r>
          </a:p>
        </p:txBody>
      </p:sp>
    </p:spTree>
    <p:extLst>
      <p:ext uri="{BB962C8B-B14F-4D97-AF65-F5344CB8AC3E}">
        <p14:creationId xmlns:p14="http://schemas.microsoft.com/office/powerpoint/2010/main" val="10533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CD7F-DCA1-B0A1-416B-4A82E49C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Balancing between planning and serendipity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B4A6-5CB9-CE11-32E4-EDDAE2CE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96" y="2305017"/>
            <a:ext cx="9152823" cy="4351338"/>
          </a:xfrm>
        </p:spPr>
        <p:txBody>
          <a:bodyPr/>
          <a:lstStyle/>
          <a:p>
            <a:r>
              <a:rPr lang="en-GB" dirty="0"/>
              <a:t>Serendipity </a:t>
            </a:r>
          </a:p>
          <a:p>
            <a:pPr lvl="1"/>
            <a:r>
              <a:rPr lang="en-GB" dirty="0"/>
              <a:t>an unplanned fortunate discovery </a:t>
            </a:r>
          </a:p>
          <a:p>
            <a:pPr lvl="1"/>
            <a:r>
              <a:rPr lang="en-GB" dirty="0"/>
              <a:t>often cited as being influential in career choices and transitions</a:t>
            </a:r>
          </a:p>
          <a:p>
            <a:endParaRPr lang="en-GB" dirty="0"/>
          </a:p>
          <a:p>
            <a:r>
              <a:rPr lang="en-GB" dirty="0"/>
              <a:t>Is it just luck or more? Can we ‘help’ to be lucky?</a:t>
            </a:r>
          </a:p>
          <a:p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4C119-841B-6434-59DF-3A0FB503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5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24A04-8426-6D58-B8F9-C35F7D140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E4CD-2DB2-629E-4956-67267E1A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Strategic, longer-term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8DFF0-0643-E2C7-3324-279DAAA94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57802-3575-42A2-816A-C8F21E15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90B2B-06A3-D566-2AB7-319269E40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676250"/>
            <a:ext cx="7264331" cy="45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6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0AA8-E235-A525-1142-24E3C46C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really matters to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AC501-2E7F-568C-C60A-9B886E47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14" y="1676250"/>
            <a:ext cx="9152823" cy="4351338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of all the things you’ve noticed, think about which ones felt like they made the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biggest difference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you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had to choose the one thing that was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important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you, what would that be?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ACB60-9341-6142-F609-87FE19B8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950-B08E-4651-A3C6-F799106722F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DF0488-5124-FE9C-2444-5D124F22E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14" y="3642732"/>
            <a:ext cx="4573223" cy="28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0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C73FCDF03F44AADF30873CDD8B188" ma:contentTypeVersion="18" ma:contentTypeDescription="Create a new document." ma:contentTypeScope="" ma:versionID="bfd24ef97135bac3ea4bead77f67fb2d">
  <xsd:schema xmlns:xsd="http://www.w3.org/2001/XMLSchema" xmlns:xs="http://www.w3.org/2001/XMLSchema" xmlns:p="http://schemas.microsoft.com/office/2006/metadata/properties" xmlns:ns2="cbeceafd-bdf9-4ffd-b8ae-7a3f4107f82b" xmlns:ns3="152cc7e3-10f0-48ad-9c9d-234211467b50" targetNamespace="http://schemas.microsoft.com/office/2006/metadata/properties" ma:root="true" ma:fieldsID="baebe1811708cd1c111434469e05c1c1" ns2:_="" ns3:_="">
    <xsd:import namespace="cbeceafd-bdf9-4ffd-b8ae-7a3f4107f82b"/>
    <xsd:import namespace="152cc7e3-10f0-48ad-9c9d-234211467b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ceafd-bdf9-4ffd-b8ae-7a3f4107f8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cc7e3-10f0-48ad-9c9d-234211467b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1c43d4-7b56-41c4-88ea-53574508b28f}" ma:internalName="TaxCatchAll" ma:showField="CatchAllData" ma:web="152cc7e3-10f0-48ad-9c9d-234211467b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2cc7e3-10f0-48ad-9c9d-234211467b50" xsi:nil="true"/>
    <lcf76f155ced4ddcb4097134ff3c332f xmlns="cbeceafd-bdf9-4ffd-b8ae-7a3f4107f8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760211-99BF-41CA-A6AE-1761461EE349}"/>
</file>

<file path=customXml/itemProps2.xml><?xml version="1.0" encoding="utf-8"?>
<ds:datastoreItem xmlns:ds="http://schemas.openxmlformats.org/officeDocument/2006/customXml" ds:itemID="{D11BECCE-29C5-4EF0-AEFD-64E328766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8DB9C6-CD24-4CB8-980B-11ACBA218B70}"/>
</file>

<file path=docProps/app.xml><?xml version="1.0" encoding="utf-8"?>
<Properties xmlns="http://schemas.openxmlformats.org/officeDocument/2006/extended-properties" xmlns:vt="http://schemas.openxmlformats.org/officeDocument/2006/docPropsVTypes">
  <TotalTime>16286</TotalTime>
  <Words>862</Words>
  <Application>Microsoft Office PowerPoint</Application>
  <PresentationFormat>Widescreen</PresentationFormat>
  <Paragraphs>146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Office Theme</vt:lpstr>
      <vt:lpstr>PowerPoint Presentation</vt:lpstr>
      <vt:lpstr>Plan for today</vt:lpstr>
      <vt:lpstr>What is career planning</vt:lpstr>
      <vt:lpstr>Different starting points and goals for career planning </vt:lpstr>
      <vt:lpstr>3 key steps</vt:lpstr>
      <vt:lpstr>How do you plan your career?</vt:lpstr>
      <vt:lpstr>Balancing between planning and serendipity</vt:lpstr>
      <vt:lpstr>Strategic, longer-term vision</vt:lpstr>
      <vt:lpstr>What really matters to me?</vt:lpstr>
      <vt:lpstr>Career drivers</vt:lpstr>
      <vt:lpstr>Identifying WHAT I really want and need from my career </vt:lpstr>
      <vt:lpstr>Career development wheel(s)</vt:lpstr>
      <vt:lpstr>Using Narrative CV template as a framework for career (development) planning</vt:lpstr>
      <vt:lpstr>PowerPoint Presentation</vt:lpstr>
      <vt:lpstr>PowerPoint Presentation</vt:lpstr>
      <vt:lpstr>Think – Pair - Share</vt:lpstr>
      <vt:lpstr>In summary</vt:lpstr>
      <vt:lpstr>How to ensure I am moving in the right direction – reflection questions</vt:lpstr>
      <vt:lpstr>Good resources</vt:lpstr>
      <vt:lpstr>  What is one thing that most resonated with you   that will help you with your career planning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Iveta Simera</dc:creator>
  <cp:lastModifiedBy>Iveta Simera</cp:lastModifiedBy>
  <cp:revision>455</cp:revision>
  <dcterms:created xsi:type="dcterms:W3CDTF">2021-04-10T16:39:12Z</dcterms:created>
  <dcterms:modified xsi:type="dcterms:W3CDTF">2025-11-03T12:51:30Z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0x010100708C73FCDF03F44AADF30873CDD8B188</vt:lpwstr>
  </property>
</Properties>
</file>